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Lst>
  <p:sldIdLst>
    <p:sldId id="256" r:id="rId3"/>
    <p:sldId id="258" r:id="rId4"/>
    <p:sldId id="257" r:id="rId5"/>
    <p:sldId id="267" r:id="rId6"/>
    <p:sldId id="261" r:id="rId7"/>
    <p:sldId id="262" r:id="rId8"/>
    <p:sldId id="260" r:id="rId9"/>
    <p:sldId id="266" r:id="rId10"/>
    <p:sldId id="265" r:id="rId11"/>
    <p:sldId id="264" r:id="rId12"/>
    <p:sldId id="263" r:id="rId13"/>
    <p:sldId id="268" r:id="rId14"/>
    <p:sldId id="269" r:id="rId15"/>
    <p:sldId id="272" r:id="rId16"/>
    <p:sldId id="271" r:id="rId17"/>
    <p:sldId id="286" r:id="rId18"/>
    <p:sldId id="287" r:id="rId19"/>
    <p:sldId id="283" r:id="rId20"/>
    <p:sldId id="284" r:id="rId21"/>
    <p:sldId id="288" r:id="rId22"/>
    <p:sldId id="274" r:id="rId23"/>
    <p:sldId id="275"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1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D3298-DADF-664B-94CD-212AEB10ECC6}"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en-US"/>
        </a:p>
      </dgm:t>
    </dgm:pt>
    <dgm:pt modelId="{1ACC0F13-35EA-2B40-B325-7E848F590878}">
      <dgm:prSet phldrT="[Text]"/>
      <dgm:spPr/>
      <dgm:t>
        <a:bodyPr/>
        <a:lstStyle/>
        <a:p>
          <a:endParaRPr lang="en-US" dirty="0"/>
        </a:p>
      </dgm:t>
    </dgm:pt>
    <dgm:pt modelId="{EF0104A9-D790-A34D-8270-76B58C322A64}" type="parTrans" cxnId="{AD8D77AB-F8DA-7746-A3C1-77CA9A79AC6B}">
      <dgm:prSet/>
      <dgm:spPr/>
      <dgm:t>
        <a:bodyPr/>
        <a:lstStyle/>
        <a:p>
          <a:endParaRPr lang="en-US"/>
        </a:p>
      </dgm:t>
    </dgm:pt>
    <dgm:pt modelId="{07422EA4-0B53-4247-9989-0CC4FBA58F67}" type="sibTrans" cxnId="{AD8D77AB-F8DA-7746-A3C1-77CA9A79AC6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A15F68FF-5D82-064C-897E-EF2C31FB5E03}">
      <dgm:prSet phldrT="[Text]"/>
      <dgm:spPr/>
      <dgm:t>
        <a:bodyPr/>
        <a:lstStyle/>
        <a:p>
          <a:r>
            <a:rPr lang="en-US" dirty="0" smtClean="0"/>
            <a:t>Strength </a:t>
          </a:r>
          <a:endParaRPr lang="en-US" dirty="0"/>
        </a:p>
      </dgm:t>
    </dgm:pt>
    <dgm:pt modelId="{DE8E152F-0DDF-3C42-A738-815769C772E0}" type="parTrans" cxnId="{E6252797-E0F0-5D46-B4E2-36BEF6A56E93}">
      <dgm:prSet/>
      <dgm:spPr/>
      <dgm:t>
        <a:bodyPr/>
        <a:lstStyle/>
        <a:p>
          <a:endParaRPr lang="en-US"/>
        </a:p>
      </dgm:t>
    </dgm:pt>
    <dgm:pt modelId="{9313578F-B2BC-1042-928C-4193B1AC3D03}" type="sibTrans" cxnId="{E6252797-E0F0-5D46-B4E2-36BEF6A56E9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42DD6470-DA52-D14E-AD2A-572BDF48AB3E}">
      <dgm:prSet phldrT="[Text]"/>
      <dgm:spPr/>
      <dgm:t>
        <a:bodyPr/>
        <a:lstStyle/>
        <a:p>
          <a:r>
            <a:rPr lang="en-US" dirty="0" smtClean="0"/>
            <a:t>Balance</a:t>
          </a:r>
          <a:endParaRPr lang="en-US" dirty="0"/>
        </a:p>
      </dgm:t>
    </dgm:pt>
    <dgm:pt modelId="{95B0D334-5484-134B-AE54-2FD64A8E31D0}" type="parTrans" cxnId="{5B5B42EC-2BB4-DD45-A961-32C470E61379}">
      <dgm:prSet/>
      <dgm:spPr/>
      <dgm:t>
        <a:bodyPr/>
        <a:lstStyle/>
        <a:p>
          <a:endParaRPr lang="en-US"/>
        </a:p>
      </dgm:t>
    </dgm:pt>
    <dgm:pt modelId="{4CCF6E78-3846-7642-A51A-27DC5C2E22EF}" type="sibTrans" cxnId="{5B5B42EC-2BB4-DD45-A961-32C470E6137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116FF041-A245-7E4C-8084-981416E236F1}" type="pres">
      <dgm:prSet presAssocID="{DC9D3298-DADF-664B-94CD-212AEB10ECC6}" presName="Name0" presStyleCnt="0">
        <dgm:presLayoutVars>
          <dgm:chMax val="8"/>
          <dgm:chPref val="8"/>
          <dgm:dir/>
        </dgm:presLayoutVars>
      </dgm:prSet>
      <dgm:spPr/>
      <dgm:t>
        <a:bodyPr/>
        <a:lstStyle/>
        <a:p>
          <a:endParaRPr lang="en-US"/>
        </a:p>
      </dgm:t>
    </dgm:pt>
    <dgm:pt modelId="{0C3F1269-4C1F-1849-8032-B161D4144A41}" type="pres">
      <dgm:prSet presAssocID="{1ACC0F13-35EA-2B40-B325-7E848F590878}" presName="parent_text_1" presStyleLbl="revTx" presStyleIdx="0" presStyleCnt="3">
        <dgm:presLayoutVars>
          <dgm:chMax val="0"/>
          <dgm:chPref val="0"/>
          <dgm:bulletEnabled val="1"/>
        </dgm:presLayoutVars>
      </dgm:prSet>
      <dgm:spPr/>
      <dgm:t>
        <a:bodyPr/>
        <a:lstStyle/>
        <a:p>
          <a:endParaRPr lang="en-US"/>
        </a:p>
      </dgm:t>
    </dgm:pt>
    <dgm:pt modelId="{F20F8F95-EA8D-DD4B-AA1D-99DFBA1D62AE}" type="pres">
      <dgm:prSet presAssocID="{1ACC0F13-35EA-2B40-B325-7E848F590878}" presName="image_accent_1" presStyleCnt="0"/>
      <dgm:spPr/>
    </dgm:pt>
    <dgm:pt modelId="{EF09D97C-C94B-0B4A-96AE-123C92D80DF7}" type="pres">
      <dgm:prSet presAssocID="{1ACC0F13-35EA-2B40-B325-7E848F590878}" presName="imageAccentRepeatNode" presStyleLbl="alignNode1" presStyleIdx="0" presStyleCnt="6" custScaleX="297828" custScaleY="340383"/>
      <dgm:spPr/>
    </dgm:pt>
    <dgm:pt modelId="{D74FFE0E-E981-C84F-B44C-69C263E5C08B}" type="pres">
      <dgm:prSet presAssocID="{1ACC0F13-35EA-2B40-B325-7E848F590878}" presName="accent_1" presStyleLbl="alignNode1" presStyleIdx="1" presStyleCnt="6"/>
      <dgm:spPr/>
    </dgm:pt>
    <dgm:pt modelId="{6681F024-041D-0141-890C-A17DEE0766E4}" type="pres">
      <dgm:prSet presAssocID="{07422EA4-0B53-4247-9989-0CC4FBA58F67}" presName="image_1" presStyleCnt="0"/>
      <dgm:spPr/>
    </dgm:pt>
    <dgm:pt modelId="{95954F56-F898-A54E-ABC5-4838FA4397CA}" type="pres">
      <dgm:prSet presAssocID="{07422EA4-0B53-4247-9989-0CC4FBA58F67}" presName="imageRepeatNode" presStyleLbl="fgImgPlace1" presStyleIdx="0" presStyleCnt="3" custScaleX="177573" custScaleY="185783" custLinFactNeighborX="27163" custLinFactNeighborY="-65869"/>
      <dgm:spPr/>
      <dgm:t>
        <a:bodyPr/>
        <a:lstStyle/>
        <a:p>
          <a:endParaRPr lang="en-US"/>
        </a:p>
      </dgm:t>
    </dgm:pt>
    <dgm:pt modelId="{CE6E04AE-270E-1C4D-BB11-341AB22E2261}" type="pres">
      <dgm:prSet presAssocID="{A15F68FF-5D82-064C-897E-EF2C31FB5E03}" presName="parent_text_2" presStyleLbl="revTx" presStyleIdx="1" presStyleCnt="3" custLinFactY="-100000" custLinFactNeighborY="-178546">
        <dgm:presLayoutVars>
          <dgm:chMax val="0"/>
          <dgm:chPref val="0"/>
          <dgm:bulletEnabled val="1"/>
        </dgm:presLayoutVars>
      </dgm:prSet>
      <dgm:spPr/>
      <dgm:t>
        <a:bodyPr/>
        <a:lstStyle/>
        <a:p>
          <a:endParaRPr lang="en-US"/>
        </a:p>
      </dgm:t>
    </dgm:pt>
    <dgm:pt modelId="{1BAD140F-8F1F-8149-9AEA-F32A14FF0F39}" type="pres">
      <dgm:prSet presAssocID="{A15F68FF-5D82-064C-897E-EF2C31FB5E03}" presName="image_accent_2" presStyleCnt="0"/>
      <dgm:spPr/>
    </dgm:pt>
    <dgm:pt modelId="{55AA65BA-A59C-E144-A9F0-3FC56D226E2B}" type="pres">
      <dgm:prSet presAssocID="{A15F68FF-5D82-064C-897E-EF2C31FB5E03}" presName="imageAccentRepeatNode" presStyleLbl="alignNode1" presStyleIdx="2" presStyleCnt="6" custLinFactY="156604" custLinFactNeighborX="44936" custLinFactNeighborY="200000"/>
      <dgm:spPr/>
    </dgm:pt>
    <dgm:pt modelId="{3A12B6B0-4B61-994D-8A4D-3F37991A4AB9}" type="pres">
      <dgm:prSet presAssocID="{9313578F-B2BC-1042-928C-4193B1AC3D03}" presName="image_2" presStyleCnt="0"/>
      <dgm:spPr/>
    </dgm:pt>
    <dgm:pt modelId="{10886C80-CEAD-2842-AABD-D2829188F98D}" type="pres">
      <dgm:prSet presAssocID="{9313578F-B2BC-1042-928C-4193B1AC3D03}" presName="imageRepeatNode" presStyleLbl="fgImgPlace1" presStyleIdx="1" presStyleCnt="3" custScaleX="292789" custScaleY="218860" custLinFactX="-63054" custLinFactY="100000" custLinFactNeighborX="-100000" custLinFactNeighborY="161562"/>
      <dgm:spPr/>
      <dgm:t>
        <a:bodyPr/>
        <a:lstStyle/>
        <a:p>
          <a:endParaRPr lang="en-US"/>
        </a:p>
      </dgm:t>
    </dgm:pt>
    <dgm:pt modelId="{C940136F-71FE-5B45-B6E9-28DBE6E942BB}" type="pres">
      <dgm:prSet presAssocID="{42DD6470-DA52-D14E-AD2A-572BDF48AB3E}" presName="image_accent_3" presStyleCnt="0"/>
      <dgm:spPr/>
    </dgm:pt>
    <dgm:pt modelId="{B86E2A68-0139-E64C-9FB7-11C4015CB8A4}" type="pres">
      <dgm:prSet presAssocID="{42DD6470-DA52-D14E-AD2A-572BDF48AB3E}" presName="imageAccentRepeatNode" presStyleLbl="alignNode1" presStyleIdx="3" presStyleCnt="6" custLinFactX="100000" custLinFactNeighborX="115027" custLinFactNeighborY="30377"/>
      <dgm:spPr/>
    </dgm:pt>
    <dgm:pt modelId="{FC48015C-9ADB-6342-9C40-603520FCBDDC}" type="pres">
      <dgm:prSet presAssocID="{42DD6470-DA52-D14E-AD2A-572BDF48AB3E}" presName="parent_text_3" presStyleLbl="revTx" presStyleIdx="2" presStyleCnt="3" custLinFactY="-100000" custLinFactNeighborX="-54936" custLinFactNeighborY="-112459">
        <dgm:presLayoutVars>
          <dgm:chMax val="0"/>
          <dgm:chPref val="0"/>
          <dgm:bulletEnabled val="1"/>
        </dgm:presLayoutVars>
      </dgm:prSet>
      <dgm:spPr/>
      <dgm:t>
        <a:bodyPr/>
        <a:lstStyle/>
        <a:p>
          <a:endParaRPr lang="en-US"/>
        </a:p>
      </dgm:t>
    </dgm:pt>
    <dgm:pt modelId="{986C67C2-624F-5348-9DB1-9C87D41FE9E0}" type="pres">
      <dgm:prSet presAssocID="{42DD6470-DA52-D14E-AD2A-572BDF48AB3E}" presName="accent_2" presStyleLbl="alignNode1" presStyleIdx="4" presStyleCnt="6"/>
      <dgm:spPr/>
    </dgm:pt>
    <dgm:pt modelId="{330FED1C-5922-8B40-8242-FA50B72AE962}" type="pres">
      <dgm:prSet presAssocID="{42DD6470-DA52-D14E-AD2A-572BDF48AB3E}" presName="accent_3" presStyleLbl="alignNode1" presStyleIdx="5" presStyleCnt="6"/>
      <dgm:spPr/>
    </dgm:pt>
    <dgm:pt modelId="{21DF725A-BAE7-0246-8482-0BDC8BE116BD}" type="pres">
      <dgm:prSet presAssocID="{4CCF6E78-3846-7642-A51A-27DC5C2E22EF}" presName="image_3" presStyleCnt="0"/>
      <dgm:spPr/>
    </dgm:pt>
    <dgm:pt modelId="{B5F1B608-FE91-AF43-AAFC-916B223829EF}" type="pres">
      <dgm:prSet presAssocID="{4CCF6E78-3846-7642-A51A-27DC5C2E22EF}" presName="imageRepeatNode" presStyleLbl="fgImgPlace1" presStyleIdx="2" presStyleCnt="3" custScaleX="144010" custScaleY="183831" custLinFactX="100000" custLinFactY="100000" custLinFactNeighborX="129868" custLinFactNeighborY="163868"/>
      <dgm:spPr/>
      <dgm:t>
        <a:bodyPr/>
        <a:lstStyle/>
        <a:p>
          <a:endParaRPr lang="en-US"/>
        </a:p>
      </dgm:t>
    </dgm:pt>
  </dgm:ptLst>
  <dgm:cxnLst>
    <dgm:cxn modelId="{D5BD590D-274C-48A9-AC7D-E65AB8F888CA}" type="presOf" srcId="{4CCF6E78-3846-7642-A51A-27DC5C2E22EF}" destId="{B5F1B608-FE91-AF43-AAFC-916B223829EF}" srcOrd="0" destOrd="0" presId="urn:microsoft.com/office/officeart/2008/layout/BubblePictureList"/>
    <dgm:cxn modelId="{A21FDD4D-7A27-4BAC-AD8B-585A6EDE50FD}" type="presOf" srcId="{9313578F-B2BC-1042-928C-4193B1AC3D03}" destId="{10886C80-CEAD-2842-AABD-D2829188F98D}" srcOrd="0" destOrd="0" presId="urn:microsoft.com/office/officeart/2008/layout/BubblePictureList"/>
    <dgm:cxn modelId="{E6252797-E0F0-5D46-B4E2-36BEF6A56E93}" srcId="{DC9D3298-DADF-664B-94CD-212AEB10ECC6}" destId="{A15F68FF-5D82-064C-897E-EF2C31FB5E03}" srcOrd="1" destOrd="0" parTransId="{DE8E152F-0DDF-3C42-A738-815769C772E0}" sibTransId="{9313578F-B2BC-1042-928C-4193B1AC3D03}"/>
    <dgm:cxn modelId="{F560FB9E-A01E-4A04-A6A0-434D5B87553A}" type="presOf" srcId="{1ACC0F13-35EA-2B40-B325-7E848F590878}" destId="{0C3F1269-4C1F-1849-8032-B161D4144A41}" srcOrd="0" destOrd="0" presId="urn:microsoft.com/office/officeart/2008/layout/BubblePictureList"/>
    <dgm:cxn modelId="{AD8D77AB-F8DA-7746-A3C1-77CA9A79AC6B}" srcId="{DC9D3298-DADF-664B-94CD-212AEB10ECC6}" destId="{1ACC0F13-35EA-2B40-B325-7E848F590878}" srcOrd="0" destOrd="0" parTransId="{EF0104A9-D790-A34D-8270-76B58C322A64}" sibTransId="{07422EA4-0B53-4247-9989-0CC4FBA58F67}"/>
    <dgm:cxn modelId="{AFCACECB-A853-4303-A74C-898C9BC2C061}" type="presOf" srcId="{DC9D3298-DADF-664B-94CD-212AEB10ECC6}" destId="{116FF041-A245-7E4C-8084-981416E236F1}" srcOrd="0" destOrd="0" presId="urn:microsoft.com/office/officeart/2008/layout/BubblePictureList"/>
    <dgm:cxn modelId="{FE949A86-A222-4577-9025-9CF09155BC56}" type="presOf" srcId="{42DD6470-DA52-D14E-AD2A-572BDF48AB3E}" destId="{FC48015C-9ADB-6342-9C40-603520FCBDDC}" srcOrd="0" destOrd="0" presId="urn:microsoft.com/office/officeart/2008/layout/BubblePictureList"/>
    <dgm:cxn modelId="{545EA0D4-5381-4819-A697-177904B6E426}" type="presOf" srcId="{A15F68FF-5D82-064C-897E-EF2C31FB5E03}" destId="{CE6E04AE-270E-1C4D-BB11-341AB22E2261}" srcOrd="0" destOrd="0" presId="urn:microsoft.com/office/officeart/2008/layout/BubblePictureList"/>
    <dgm:cxn modelId="{A8DE6255-6C4C-4817-840C-4819C8002726}" type="presOf" srcId="{07422EA4-0B53-4247-9989-0CC4FBA58F67}" destId="{95954F56-F898-A54E-ABC5-4838FA4397CA}" srcOrd="0" destOrd="0" presId="urn:microsoft.com/office/officeart/2008/layout/BubblePictureList"/>
    <dgm:cxn modelId="{5B5B42EC-2BB4-DD45-A961-32C470E61379}" srcId="{DC9D3298-DADF-664B-94CD-212AEB10ECC6}" destId="{42DD6470-DA52-D14E-AD2A-572BDF48AB3E}" srcOrd="2" destOrd="0" parTransId="{95B0D334-5484-134B-AE54-2FD64A8E31D0}" sibTransId="{4CCF6E78-3846-7642-A51A-27DC5C2E22EF}"/>
    <dgm:cxn modelId="{8B0C5710-AAD4-4C06-95D9-4B3A8D9A8909}" type="presParOf" srcId="{116FF041-A245-7E4C-8084-981416E236F1}" destId="{0C3F1269-4C1F-1849-8032-B161D4144A41}" srcOrd="0" destOrd="0" presId="urn:microsoft.com/office/officeart/2008/layout/BubblePictureList"/>
    <dgm:cxn modelId="{CFE2CDC7-FD2D-469D-8FE4-B014B326F92E}" type="presParOf" srcId="{116FF041-A245-7E4C-8084-981416E236F1}" destId="{F20F8F95-EA8D-DD4B-AA1D-99DFBA1D62AE}" srcOrd="1" destOrd="0" presId="urn:microsoft.com/office/officeart/2008/layout/BubblePictureList"/>
    <dgm:cxn modelId="{6C76CA36-79A9-4C32-99B1-EDDE4731F1C8}" type="presParOf" srcId="{F20F8F95-EA8D-DD4B-AA1D-99DFBA1D62AE}" destId="{EF09D97C-C94B-0B4A-96AE-123C92D80DF7}" srcOrd="0" destOrd="0" presId="urn:microsoft.com/office/officeart/2008/layout/BubblePictureList"/>
    <dgm:cxn modelId="{B2DB32D4-256F-421D-A676-75733D6DABC8}" type="presParOf" srcId="{116FF041-A245-7E4C-8084-981416E236F1}" destId="{D74FFE0E-E981-C84F-B44C-69C263E5C08B}" srcOrd="2" destOrd="0" presId="urn:microsoft.com/office/officeart/2008/layout/BubblePictureList"/>
    <dgm:cxn modelId="{AB18C039-0EEC-4C4F-B41B-86F4C9CD00B2}" type="presParOf" srcId="{116FF041-A245-7E4C-8084-981416E236F1}" destId="{6681F024-041D-0141-890C-A17DEE0766E4}" srcOrd="3" destOrd="0" presId="urn:microsoft.com/office/officeart/2008/layout/BubblePictureList"/>
    <dgm:cxn modelId="{79829829-FA3D-451F-ACF8-1B7393DCA7F1}" type="presParOf" srcId="{6681F024-041D-0141-890C-A17DEE0766E4}" destId="{95954F56-F898-A54E-ABC5-4838FA4397CA}" srcOrd="0" destOrd="0" presId="urn:microsoft.com/office/officeart/2008/layout/BubblePictureList"/>
    <dgm:cxn modelId="{694B698D-D88A-402E-82A2-935BEC942CCE}" type="presParOf" srcId="{116FF041-A245-7E4C-8084-981416E236F1}" destId="{CE6E04AE-270E-1C4D-BB11-341AB22E2261}" srcOrd="4" destOrd="0" presId="urn:microsoft.com/office/officeart/2008/layout/BubblePictureList"/>
    <dgm:cxn modelId="{4BC4D5BE-E3BD-42F5-A56A-B0AD1A03120E}" type="presParOf" srcId="{116FF041-A245-7E4C-8084-981416E236F1}" destId="{1BAD140F-8F1F-8149-9AEA-F32A14FF0F39}" srcOrd="5" destOrd="0" presId="urn:microsoft.com/office/officeart/2008/layout/BubblePictureList"/>
    <dgm:cxn modelId="{2D21240E-EB4F-4712-9A46-38A98058C45B}" type="presParOf" srcId="{1BAD140F-8F1F-8149-9AEA-F32A14FF0F39}" destId="{55AA65BA-A59C-E144-A9F0-3FC56D226E2B}" srcOrd="0" destOrd="0" presId="urn:microsoft.com/office/officeart/2008/layout/BubblePictureList"/>
    <dgm:cxn modelId="{C3256FF7-0B1F-4044-BEEE-E3ACA8CD860B}" type="presParOf" srcId="{116FF041-A245-7E4C-8084-981416E236F1}" destId="{3A12B6B0-4B61-994D-8A4D-3F37991A4AB9}" srcOrd="6" destOrd="0" presId="urn:microsoft.com/office/officeart/2008/layout/BubblePictureList"/>
    <dgm:cxn modelId="{57D169DD-B6CB-4473-8D5D-AB9FC53D8B11}" type="presParOf" srcId="{3A12B6B0-4B61-994D-8A4D-3F37991A4AB9}" destId="{10886C80-CEAD-2842-AABD-D2829188F98D}" srcOrd="0" destOrd="0" presId="urn:microsoft.com/office/officeart/2008/layout/BubblePictureList"/>
    <dgm:cxn modelId="{55B3C64D-1D81-4B6F-AD61-8A3035A4A255}" type="presParOf" srcId="{116FF041-A245-7E4C-8084-981416E236F1}" destId="{C940136F-71FE-5B45-B6E9-28DBE6E942BB}" srcOrd="7" destOrd="0" presId="urn:microsoft.com/office/officeart/2008/layout/BubblePictureList"/>
    <dgm:cxn modelId="{BFB2FFDE-34D7-4853-A0BF-4BEE1F5D1553}" type="presParOf" srcId="{C940136F-71FE-5B45-B6E9-28DBE6E942BB}" destId="{B86E2A68-0139-E64C-9FB7-11C4015CB8A4}" srcOrd="0" destOrd="0" presId="urn:microsoft.com/office/officeart/2008/layout/BubblePictureList"/>
    <dgm:cxn modelId="{79AE8E1F-8A56-45A9-95DB-DF65522F924F}" type="presParOf" srcId="{116FF041-A245-7E4C-8084-981416E236F1}" destId="{FC48015C-9ADB-6342-9C40-603520FCBDDC}" srcOrd="8" destOrd="0" presId="urn:microsoft.com/office/officeart/2008/layout/BubblePictureList"/>
    <dgm:cxn modelId="{87452B74-D1EE-4D2B-8AE8-E649E7E50229}" type="presParOf" srcId="{116FF041-A245-7E4C-8084-981416E236F1}" destId="{986C67C2-624F-5348-9DB1-9C87D41FE9E0}" srcOrd="9" destOrd="0" presId="urn:microsoft.com/office/officeart/2008/layout/BubblePictureList"/>
    <dgm:cxn modelId="{2695EF04-5B97-4598-8A32-DBE251BC4C58}" type="presParOf" srcId="{116FF041-A245-7E4C-8084-981416E236F1}" destId="{330FED1C-5922-8B40-8242-FA50B72AE962}" srcOrd="10" destOrd="0" presId="urn:microsoft.com/office/officeart/2008/layout/BubblePictureList"/>
    <dgm:cxn modelId="{BB409C60-C1B6-4613-AA3A-01058D4CE4DD}" type="presParOf" srcId="{116FF041-A245-7E4C-8084-981416E236F1}" destId="{21DF725A-BAE7-0246-8482-0BDC8BE116BD}" srcOrd="11" destOrd="0" presId="urn:microsoft.com/office/officeart/2008/layout/BubblePictureList"/>
    <dgm:cxn modelId="{86F00051-22F1-4B61-AD29-C6243F36D4D0}" type="presParOf" srcId="{21DF725A-BAE7-0246-8482-0BDC8BE116BD}" destId="{B5F1B608-FE91-AF43-AAFC-916B223829EF}"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11/12/2018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11/12/2018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11/12/2018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11/12/2018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11/12/2018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11/12/2018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11/12/2018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11/12/2018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11/12/2018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2 Pictures above Caption">
    <p:spTree>
      <p:nvGrpSpPr>
        <p:cNvPr id="1" name=""/>
        <p:cNvGrpSpPr/>
        <p:nvPr/>
      </p:nvGrpSpPr>
      <p:grpSpPr>
        <a:xfrm>
          <a:off x="0" y="0"/>
          <a:ext cx="0" cy="0"/>
          <a:chOff x="0" y="0"/>
          <a:chExt cx="0" cy="0"/>
        </a:xfrm>
      </p:grpSpPr>
      <p:grpSp>
        <p:nvGrpSpPr>
          <p:cNvPr id="36" name="Group 35"/>
          <p:cNvGrpSpPr/>
          <p:nvPr/>
        </p:nvGrpSpPr>
        <p:grpSpPr>
          <a:xfrm>
            <a:off x="12192" y="3810000"/>
            <a:ext cx="12167616"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5740427" y="997812"/>
            <a:ext cx="5772371"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50976" y="5105400"/>
            <a:ext cx="10290048"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50384" y="4444533"/>
            <a:ext cx="10289117"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602316" y="946831"/>
            <a:ext cx="5772371"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1086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C78518C1-C6EC-0342-A733-10D2E6DCEF5E}" type="datetimeFigureOut">
              <a:rPr lang="en-US" smtClean="0">
                <a:solidFill>
                  <a:srgbClr val="A63212"/>
                </a:solidFill>
              </a:rPr>
              <a:pPr/>
              <a:t>11/12/2018</a:t>
            </a:fld>
            <a:endParaRPr lang="en-US">
              <a:solidFill>
                <a:srgbClr val="A63212"/>
              </a:solidFill>
            </a:endParaRPr>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74D7E601-C3A2-F14E-8A31-19BFB8B2C447}"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377871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11/12/2018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71197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92209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1121664" y="2039112"/>
            <a:ext cx="48768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886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Content Placeholder 12"/>
          <p:cNvSpPr>
            <a:spLocks noGrp="1"/>
          </p:cNvSpPr>
          <p:nvPr>
            <p:ph sz="quarter" idx="13"/>
          </p:nvPr>
        </p:nvSpPr>
        <p:spPr>
          <a:xfrm>
            <a:off x="1121664" y="2743199"/>
            <a:ext cx="402336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427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28714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11258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9305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12535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34544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7318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11/12/2018</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11/12/2018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11/12/2018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11/12/2018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11/12/2018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11/12/2018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11/12/2018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0">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11/12/2018</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78518C1-C6EC-0342-A733-10D2E6DCEF5E}" type="datetimeFigureOut">
              <a:rPr lang="en-US" smtClean="0">
                <a:solidFill>
                  <a:prstClr val="black">
                    <a:lumMod val="50000"/>
                    <a:lumOff val="50000"/>
                  </a:prstClr>
                </a:solidFill>
              </a:rPr>
              <a:pPr/>
              <a:t>11/12/2018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4D7E601-C3A2-F14E-8A31-19BFB8B2C44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284318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bl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Oy7mCbd3WXQ"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1173" y="1412111"/>
            <a:ext cx="8825658" cy="1802687"/>
          </a:xfrm>
        </p:spPr>
        <p:txBody>
          <a:bodyPr/>
          <a:lstStyle/>
          <a:p>
            <a:pPr algn="ctr"/>
            <a:r>
              <a:rPr lang="en-US" dirty="0" smtClean="0"/>
              <a:t>Pirate Way Motor Learning Lab</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Emily Anderson and Karen Roof – Rock Hill School District 3</a:t>
            </a:r>
            <a:endParaRPr lang="en-US" dirty="0"/>
          </a:p>
          <a:p>
            <a:r>
              <a:rPr lang="en-US" dirty="0" smtClean="0"/>
              <a:t>Information in the </a:t>
            </a:r>
            <a:r>
              <a:rPr lang="en-US" dirty="0" err="1" smtClean="0"/>
              <a:t>Powerpoint</a:t>
            </a:r>
            <a:r>
              <a:rPr lang="en-US" dirty="0" smtClean="0"/>
              <a:t> taken from </a:t>
            </a:r>
            <a:r>
              <a:rPr lang="en-US" dirty="0" smtClean="0">
                <a:hlinkClick r:id="rId2"/>
              </a:rPr>
              <a:t>WWW.abll.com</a:t>
            </a:r>
            <a:r>
              <a:rPr lang="en-US" dirty="0" smtClean="0"/>
              <a:t> and www.kidsfit.com</a:t>
            </a:r>
            <a:endParaRPr lang="en-US" dirty="0"/>
          </a:p>
        </p:txBody>
      </p:sp>
    </p:spTree>
    <p:extLst>
      <p:ext uri="{BB962C8B-B14F-4D97-AF65-F5344CB8AC3E}">
        <p14:creationId xmlns:p14="http://schemas.microsoft.com/office/powerpoint/2010/main" val="92196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Gross Motor Skills</a:t>
            </a:r>
          </a:p>
          <a:p>
            <a:pPr marL="0" indent="0">
              <a:buNone/>
            </a:pPr>
            <a:r>
              <a:rPr lang="en-US" sz="2400" dirty="0" smtClean="0"/>
              <a:t>The brain uses motor skills to lay the framework for learning.  The brain’s cerebellum controls motor skills, agility and coordination.</a:t>
            </a:r>
          </a:p>
          <a:p>
            <a:pPr marL="0" indent="0" algn="ctr">
              <a:buNone/>
            </a:pPr>
            <a:r>
              <a:rPr lang="en-US" sz="2400" b="1" dirty="0" smtClean="0"/>
              <a:t>These concepts aid the brain in following the flow of words, sequencing patterns in math and reading, solving problems and sorting information</a:t>
            </a:r>
          </a:p>
          <a:p>
            <a:pPr marL="0" indent="0">
              <a:buNone/>
            </a:pPr>
            <a:endParaRPr lang="en-US" sz="2400" dirty="0"/>
          </a:p>
        </p:txBody>
      </p:sp>
    </p:spTree>
    <p:extLst>
      <p:ext uri="{BB962C8B-B14F-4D97-AF65-F5344CB8AC3E}">
        <p14:creationId xmlns:p14="http://schemas.microsoft.com/office/powerpoint/2010/main" val="256761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4800" dirty="0" smtClean="0"/>
              <a:t>Vestibular</a:t>
            </a:r>
          </a:p>
          <a:p>
            <a:pPr marL="0" indent="0">
              <a:buNone/>
            </a:pPr>
            <a:r>
              <a:rPr lang="en-US" sz="2400" dirty="0" smtClean="0"/>
              <a:t>Activities that develop the vestibular system coordinate the auditory, visual and kinesthetic senses.  Including spatial awareness, body control, dynamic balance, as well as locomotor skill development.</a:t>
            </a:r>
          </a:p>
          <a:p>
            <a:pPr marL="0" indent="0" algn="ctr">
              <a:buNone/>
            </a:pPr>
            <a:r>
              <a:rPr lang="en-US" sz="2400" b="1" dirty="0" smtClean="0"/>
              <a:t>These concepts aid the brain in putting numbers or letters in sequence, discriminating different sounds, placing letters and words on a page and writing letters in proper proportions</a:t>
            </a:r>
          </a:p>
          <a:p>
            <a:pPr marL="0" indent="0">
              <a:buNone/>
            </a:pPr>
            <a:endParaRPr lang="en-US" sz="2400" dirty="0"/>
          </a:p>
        </p:txBody>
      </p:sp>
    </p:spTree>
    <p:extLst>
      <p:ext uri="{BB962C8B-B14F-4D97-AF65-F5344CB8AC3E}">
        <p14:creationId xmlns:p14="http://schemas.microsoft.com/office/powerpoint/2010/main" val="3441770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4800" dirty="0" smtClean="0"/>
              <a:t>Proprioception</a:t>
            </a:r>
          </a:p>
          <a:p>
            <a:pPr marL="0" indent="0">
              <a:buNone/>
            </a:pPr>
            <a:r>
              <a:rPr lang="en-US" sz="2400" dirty="0" smtClean="0"/>
              <a:t>Proprioception is the body’s ability to sense itself, to sense movement within joints and joint position.  It is often described as the concept of knowing where your body is in space (body awareness)</a:t>
            </a:r>
          </a:p>
          <a:p>
            <a:pPr marL="0" indent="0" algn="ctr">
              <a:buNone/>
            </a:pPr>
            <a:r>
              <a:rPr lang="en-US" sz="2400" b="1" dirty="0" smtClean="0"/>
              <a:t>When we receive feedback/sensations from our joints and muscles this is considered proprioceptive input.  We also obtain this input by lifting, pushing and pulling heavy objects</a:t>
            </a:r>
          </a:p>
          <a:p>
            <a:pPr marL="0" indent="0">
              <a:buNone/>
            </a:pPr>
            <a:endParaRPr lang="en-US" sz="2400" dirty="0"/>
          </a:p>
        </p:txBody>
      </p:sp>
    </p:spTree>
    <p:extLst>
      <p:ext uri="{BB962C8B-B14F-4D97-AF65-F5344CB8AC3E}">
        <p14:creationId xmlns:p14="http://schemas.microsoft.com/office/powerpoint/2010/main" val="151669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9320135" cy="1202372"/>
          </a:xfrm>
        </p:spPr>
        <p:txBody>
          <a:bodyPr/>
          <a:lstStyle/>
          <a:p>
            <a:pPr algn="ctr"/>
            <a:r>
              <a:rPr lang="en-US" dirty="0" smtClean="0"/>
              <a:t>How to get administrators and classroom teachers on board-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163" y="2418305"/>
            <a:ext cx="4480393" cy="3416300"/>
          </a:xfrm>
        </p:spPr>
      </p:pic>
      <p:sp>
        <p:nvSpPr>
          <p:cNvPr id="5" name="TextBox 4"/>
          <p:cNvSpPr txBox="1"/>
          <p:nvPr/>
        </p:nvSpPr>
        <p:spPr>
          <a:xfrm>
            <a:off x="5949387" y="2801073"/>
            <a:ext cx="5671595" cy="369332"/>
          </a:xfrm>
          <a:prstGeom prst="rect">
            <a:avLst/>
          </a:prstGeom>
          <a:noFill/>
        </p:spPr>
        <p:txBody>
          <a:bodyPr wrap="square" rtlCol="0">
            <a:spAutoFit/>
          </a:bodyPr>
          <a:lstStyle/>
          <a:p>
            <a:endParaRPr lang="en-US" dirty="0"/>
          </a:p>
        </p:txBody>
      </p:sp>
      <p:sp>
        <p:nvSpPr>
          <p:cNvPr id="6" name="TextBox 5"/>
          <p:cNvSpPr txBox="1"/>
          <p:nvPr/>
        </p:nvSpPr>
        <p:spPr>
          <a:xfrm>
            <a:off x="6620719" y="3170405"/>
            <a:ext cx="5104435" cy="2554545"/>
          </a:xfrm>
          <a:prstGeom prst="rect">
            <a:avLst/>
          </a:prstGeom>
          <a:noFill/>
        </p:spPr>
        <p:txBody>
          <a:bodyPr wrap="square" rtlCol="0">
            <a:spAutoFit/>
          </a:bodyPr>
          <a:lstStyle/>
          <a:p>
            <a:r>
              <a:rPr lang="en-US" sz="2000" dirty="0" smtClean="0"/>
              <a:t>It is imperative to get staff on board to make this successful.  It may take more than a year but be vigilant and continue to share information like the picture to the left.  The more we educate them about the benefits of movement on academics the more support you will receive.</a:t>
            </a:r>
            <a:endParaRPr lang="en-US" sz="2000" dirty="0"/>
          </a:p>
        </p:txBody>
      </p:sp>
    </p:spTree>
    <p:extLst>
      <p:ext uri="{BB962C8B-B14F-4D97-AF65-F5344CB8AC3E}">
        <p14:creationId xmlns:p14="http://schemas.microsoft.com/office/powerpoint/2010/main" val="1630480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563" y="1180618"/>
            <a:ext cx="4667112" cy="794774"/>
          </a:xfrm>
        </p:spPr>
        <p:txBody>
          <a:bodyPr/>
          <a:lstStyle/>
          <a:p>
            <a:r>
              <a:rPr lang="en-US" dirty="0" smtClean="0"/>
              <a:t>What do we do?</a:t>
            </a:r>
            <a:endParaRPr lang="en-US" dirty="0"/>
          </a:p>
        </p:txBody>
      </p:sp>
      <p:pic>
        <p:nvPicPr>
          <p:cNvPr id="5" name="Picture Placeholder 4" descr="more brain.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634" r="960" b="-2308"/>
          <a:stretch/>
        </p:blipFill>
        <p:spPr>
          <a:xfrm rot="21416935">
            <a:off x="7216748" y="945095"/>
            <a:ext cx="4448455" cy="4692594"/>
          </a:xfrm>
        </p:spPr>
      </p:pic>
      <p:sp>
        <p:nvSpPr>
          <p:cNvPr id="4" name="Text Placeholder 3"/>
          <p:cNvSpPr>
            <a:spLocks noGrp="1"/>
          </p:cNvSpPr>
          <p:nvPr>
            <p:ph type="body" sz="half" idx="2"/>
          </p:nvPr>
        </p:nvSpPr>
        <p:spPr>
          <a:xfrm>
            <a:off x="969758" y="2372811"/>
            <a:ext cx="4481917" cy="3727048"/>
          </a:xfrm>
        </p:spPr>
        <p:txBody>
          <a:bodyPr>
            <a:noAutofit/>
          </a:bodyPr>
          <a:lstStyle/>
          <a:p>
            <a:pPr marL="285750" indent="-285750">
              <a:buFontTx/>
              <a:buChar char="-"/>
            </a:pPr>
            <a:r>
              <a:rPr lang="en-US" sz="1800" dirty="0" smtClean="0"/>
              <a:t>Every Wednesday morning at 7:10, students will place their book bag in the classroom</a:t>
            </a:r>
          </a:p>
          <a:p>
            <a:pPr marL="285750" indent="-285750">
              <a:buFontTx/>
              <a:buChar char="-"/>
            </a:pPr>
            <a:r>
              <a:rPr lang="en-US" sz="1800" dirty="0" smtClean="0"/>
              <a:t>Students should make sure they eat breakfast before joining and walking</a:t>
            </a:r>
          </a:p>
          <a:p>
            <a:pPr marL="285750" indent="-285750">
              <a:buFontTx/>
              <a:buChar char="-"/>
            </a:pPr>
            <a:r>
              <a:rPr lang="en-US" sz="1800" dirty="0" smtClean="0"/>
              <a:t>Students will follow the walking pattern up and down each hallway until 7:30</a:t>
            </a:r>
          </a:p>
          <a:p>
            <a:pPr marL="285750" indent="-285750">
              <a:buFontTx/>
              <a:buChar char="-"/>
            </a:pPr>
            <a:r>
              <a:rPr lang="en-US" sz="1800" dirty="0" smtClean="0"/>
              <a:t>At 7:30 students will continue the pattern until they get to their classroom</a:t>
            </a:r>
            <a:endParaRPr lang="en-US" sz="1800" dirty="0"/>
          </a:p>
        </p:txBody>
      </p:sp>
    </p:spTree>
    <p:extLst>
      <p:ext uri="{BB962C8B-B14F-4D97-AF65-F5344CB8AC3E}">
        <p14:creationId xmlns:p14="http://schemas.microsoft.com/office/powerpoint/2010/main" val="728075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etter photo.benefits.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21440" r="-21440"/>
          <a:stretch>
            <a:fillRect/>
          </a:stretch>
        </p:blipFill>
        <p:spPr>
          <a:xfrm rot="21338992">
            <a:off x="6544535" y="831221"/>
            <a:ext cx="4202216" cy="4526047"/>
          </a:xfrm>
        </p:spPr>
      </p:pic>
      <p:sp>
        <p:nvSpPr>
          <p:cNvPr id="3" name="Text Placeholder 2"/>
          <p:cNvSpPr>
            <a:spLocks noGrp="1"/>
          </p:cNvSpPr>
          <p:nvPr>
            <p:ph type="body" sz="half" idx="2"/>
          </p:nvPr>
        </p:nvSpPr>
        <p:spPr>
          <a:xfrm>
            <a:off x="2236174" y="5575353"/>
            <a:ext cx="7717536" cy="1089792"/>
          </a:xfrm>
        </p:spPr>
        <p:txBody>
          <a:bodyPr>
            <a:normAutofit/>
          </a:bodyPr>
          <a:lstStyle/>
          <a:p>
            <a:r>
              <a:rPr lang="en-US" sz="2000" b="1" dirty="0" smtClean="0"/>
              <a:t>Walking Wednesday will allow our students to get moving before school day starts and get the brain ready to learn!</a:t>
            </a:r>
            <a:endParaRPr lang="en-US" sz="2000" b="1" dirty="0"/>
          </a:p>
        </p:txBody>
      </p:sp>
      <p:sp>
        <p:nvSpPr>
          <p:cNvPr id="4" name="Title 3"/>
          <p:cNvSpPr>
            <a:spLocks noGrp="1"/>
          </p:cNvSpPr>
          <p:nvPr>
            <p:ph type="title"/>
          </p:nvPr>
        </p:nvSpPr>
        <p:spPr/>
        <p:txBody>
          <a:bodyPr/>
          <a:lstStyle/>
          <a:p>
            <a:pPr algn="l"/>
            <a:r>
              <a:rPr lang="en-US" dirty="0" smtClean="0"/>
              <a:t>Let’s MOVE!</a:t>
            </a:r>
            <a:endParaRPr lang="en-US" dirty="0"/>
          </a:p>
        </p:txBody>
      </p:sp>
      <p:pic>
        <p:nvPicPr>
          <p:cNvPr id="6" name="Picture Placeholder 5" descr="childsintelligence_bbc-640x360.png"/>
          <p:cNvPicPr>
            <a:picLocks noGrp="1" noChangeAspect="1"/>
          </p:cNvPicPr>
          <p:nvPr>
            <p:ph type="pic" idx="13"/>
          </p:nvPr>
        </p:nvPicPr>
        <p:blipFill>
          <a:blip r:embed="rId3" cstate="email">
            <a:extLst>
              <a:ext uri="{28A0092B-C50C-407E-A947-70E740481C1C}">
                <a14:useLocalDpi xmlns:a14="http://schemas.microsoft.com/office/drawing/2010/main" val="0"/>
              </a:ext>
            </a:extLst>
          </a:blip>
          <a:srcRect t="-13063" b="-13063"/>
          <a:stretch>
            <a:fillRect/>
          </a:stretch>
        </p:blipFill>
        <p:spPr>
          <a:xfrm rot="153739">
            <a:off x="810643" y="731308"/>
            <a:ext cx="5204366" cy="3692301"/>
          </a:xfrm>
        </p:spPr>
      </p:pic>
    </p:spTree>
    <p:extLst>
      <p:ext uri="{BB962C8B-B14F-4D97-AF65-F5344CB8AC3E}">
        <p14:creationId xmlns:p14="http://schemas.microsoft.com/office/powerpoint/2010/main" val="3302736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RTI</a:t>
            </a:r>
            <a:endParaRPr lang="en-US" dirty="0"/>
          </a:p>
        </p:txBody>
      </p:sp>
      <p:sp>
        <p:nvSpPr>
          <p:cNvPr id="3" name="Subtitle 2"/>
          <p:cNvSpPr>
            <a:spLocks noGrp="1"/>
          </p:cNvSpPr>
          <p:nvPr>
            <p:ph type="subTitle" idx="1"/>
          </p:nvPr>
        </p:nvSpPr>
        <p:spPr/>
        <p:txBody>
          <a:bodyPr/>
          <a:lstStyle/>
          <a:p>
            <a:r>
              <a:rPr lang="en-US" dirty="0" smtClean="0"/>
              <a:t>Incorporating Pirate Way Motor Learning Lab </a:t>
            </a:r>
            <a:endParaRPr lang="en-US" dirty="0"/>
          </a:p>
        </p:txBody>
      </p:sp>
    </p:spTree>
    <p:extLst>
      <p:ext uri="{BB962C8B-B14F-4D97-AF65-F5344CB8AC3E}">
        <p14:creationId xmlns:p14="http://schemas.microsoft.com/office/powerpoint/2010/main" val="1618018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Intervention</a:t>
            </a:r>
            <a:endParaRPr lang="en-US" dirty="0"/>
          </a:p>
        </p:txBody>
      </p:sp>
      <p:graphicFrame>
        <p:nvGraphicFramePr>
          <p:cNvPr id="5" name="Content Placeholder 4"/>
          <p:cNvGraphicFramePr>
            <a:graphicFrameLocks noGrp="1"/>
          </p:cNvGraphicFramePr>
          <p:nvPr>
            <p:ph idx="1"/>
            <p:extLst/>
          </p:nvPr>
        </p:nvGraphicFramePr>
        <p:xfrm>
          <a:off x="5417350" y="835428"/>
          <a:ext cx="4699370" cy="5151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2075281" y="3408420"/>
            <a:ext cx="3008313" cy="2578534"/>
          </a:xfrm>
        </p:spPr>
        <p:txBody>
          <a:bodyPr>
            <a:normAutofit/>
          </a:bodyPr>
          <a:lstStyle/>
          <a:p>
            <a:pPr marL="285750" indent="-285750">
              <a:buFontTx/>
              <a:buChar char="-"/>
            </a:pPr>
            <a:r>
              <a:rPr lang="en-US" dirty="0" smtClean="0"/>
              <a:t>Look at Fall MAP scores to organize small groups</a:t>
            </a:r>
          </a:p>
          <a:p>
            <a:pPr marL="285750" indent="-285750">
              <a:buFontTx/>
              <a:buChar char="-"/>
            </a:pPr>
            <a:r>
              <a:rPr lang="en-US" dirty="0" smtClean="0"/>
              <a:t>Students who fall below the 20</a:t>
            </a:r>
            <a:r>
              <a:rPr lang="en-US" baseline="30000" dirty="0" smtClean="0"/>
              <a:t>th</a:t>
            </a:r>
            <a:r>
              <a:rPr lang="en-US" dirty="0" smtClean="0"/>
              <a:t> percentile will be group by their lowest area in math</a:t>
            </a:r>
          </a:p>
          <a:p>
            <a:pPr marL="285750" indent="-285750">
              <a:buFontTx/>
              <a:buChar char="-"/>
            </a:pPr>
            <a:r>
              <a:rPr lang="en-US" dirty="0" smtClean="0"/>
              <a:t>Students will be pulled out for 20 minutes on Mondays to work in the motor lab</a:t>
            </a:r>
          </a:p>
          <a:p>
            <a:pPr marL="285750" indent="-285750">
              <a:buFontTx/>
              <a:buChar char="-"/>
            </a:pPr>
            <a:r>
              <a:rPr lang="en-US" dirty="0" smtClean="0"/>
              <a:t>Activities will include 10 Fundamentals of Learning and Math focus in </a:t>
            </a:r>
            <a:r>
              <a:rPr lang="en-US" smtClean="0"/>
              <a:t>lowest area</a:t>
            </a:r>
            <a:endParaRPr lang="en-US" dirty="0" smtClean="0"/>
          </a:p>
          <a:p>
            <a:pPr marL="285750" indent="-285750">
              <a:buFontTx/>
              <a:buChar char="-"/>
            </a:pPr>
            <a:endParaRPr lang="en-US" dirty="0"/>
          </a:p>
        </p:txBody>
      </p:sp>
    </p:spTree>
    <p:extLst>
      <p:ext uri="{BB962C8B-B14F-4D97-AF65-F5344CB8AC3E}">
        <p14:creationId xmlns:p14="http://schemas.microsoft.com/office/powerpoint/2010/main" val="3682565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Funding</a:t>
            </a:r>
            <a:endParaRPr lang="en-US"/>
          </a:p>
        </p:txBody>
      </p:sp>
      <p:sp>
        <p:nvSpPr>
          <p:cNvPr id="9" name="Content Placeholder 8"/>
          <p:cNvSpPr>
            <a:spLocks noGrp="1"/>
          </p:cNvSpPr>
          <p:nvPr>
            <p:ph idx="1"/>
          </p:nvPr>
        </p:nvSpPr>
        <p:spPr/>
        <p:txBody>
          <a:bodyPr/>
          <a:lstStyle/>
          <a:p>
            <a:r>
              <a:rPr lang="en-US" smtClean="0"/>
              <a:t>Donors Choose- $800</a:t>
            </a: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04667151"/>
              </p:ext>
            </p:extLst>
          </p:nvPr>
        </p:nvGraphicFramePr>
        <p:xfrm>
          <a:off x="2128252" y="3446824"/>
          <a:ext cx="8128000" cy="2966720"/>
        </p:xfrm>
        <a:graphic>
          <a:graphicData uri="http://schemas.openxmlformats.org/drawingml/2006/table">
            <a:tbl>
              <a:tblPr firstRow="1" bandRow="1">
                <a:tableStyleId>{5C22544A-7EE6-4342-B048-85BDC9FD1C3A}</a:tableStyleId>
              </a:tblPr>
              <a:tblGrid>
                <a:gridCol w="2032000"/>
                <a:gridCol w="2032000"/>
                <a:gridCol w="1187116"/>
                <a:gridCol w="2876884"/>
              </a:tblGrid>
              <a:tr h="370840">
                <a:tc>
                  <a:txBody>
                    <a:bodyPr/>
                    <a:lstStyle/>
                    <a:p>
                      <a:r>
                        <a:rPr lang="en-US" smtClean="0"/>
                        <a:t>Materials</a:t>
                      </a:r>
                      <a:endParaRPr lang="en-US"/>
                    </a:p>
                  </a:txBody>
                  <a:tcPr/>
                </a:tc>
                <a:tc>
                  <a:txBody>
                    <a:bodyPr/>
                    <a:lstStyle/>
                    <a:p>
                      <a:r>
                        <a:rPr lang="en-US" smtClean="0"/>
                        <a:t>Cost</a:t>
                      </a:r>
                      <a:endParaRPr lang="en-US"/>
                    </a:p>
                  </a:txBody>
                  <a:tcPr/>
                </a:tc>
                <a:tc>
                  <a:txBody>
                    <a:bodyPr/>
                    <a:lstStyle/>
                    <a:p>
                      <a:r>
                        <a:rPr lang="en-US" smtClean="0"/>
                        <a:t>Quantity</a:t>
                      </a:r>
                      <a:endParaRPr lang="en-US"/>
                    </a:p>
                  </a:txBody>
                  <a:tcPr/>
                </a:tc>
                <a:tc>
                  <a:txBody>
                    <a:bodyPr/>
                    <a:lstStyle/>
                    <a:p>
                      <a:r>
                        <a:rPr lang="en-US" smtClean="0"/>
                        <a:t>Total</a:t>
                      </a:r>
                      <a:endParaRPr lang="en-US"/>
                    </a:p>
                  </a:txBody>
                  <a:tcPr/>
                </a:tc>
              </a:tr>
              <a:tr h="370840">
                <a:tc>
                  <a:txBody>
                    <a:bodyPr/>
                    <a:lstStyle/>
                    <a:p>
                      <a:r>
                        <a:rPr lang="en-US" smtClean="0"/>
                        <a:t>Edubeam</a:t>
                      </a:r>
                      <a:endParaRPr lang="en-US"/>
                    </a:p>
                  </a:txBody>
                  <a:tcPr/>
                </a:tc>
                <a:tc>
                  <a:txBody>
                    <a:bodyPr/>
                    <a:lstStyle/>
                    <a:p>
                      <a:r>
                        <a:rPr lang="en-US" smtClean="0"/>
                        <a:t>$80.72</a:t>
                      </a:r>
                      <a:endParaRPr lang="en-US"/>
                    </a:p>
                  </a:txBody>
                  <a:tcPr/>
                </a:tc>
                <a:tc>
                  <a:txBody>
                    <a:bodyPr/>
                    <a:lstStyle/>
                    <a:p>
                      <a:r>
                        <a:rPr lang="en-US" smtClean="0"/>
                        <a:t>2</a:t>
                      </a:r>
                      <a:endParaRPr lang="en-US"/>
                    </a:p>
                  </a:txBody>
                  <a:tcPr/>
                </a:tc>
                <a:tc>
                  <a:txBody>
                    <a:bodyPr/>
                    <a:lstStyle/>
                    <a:p>
                      <a:r>
                        <a:rPr lang="en-US" smtClean="0"/>
                        <a:t>$161.44</a:t>
                      </a:r>
                      <a:endParaRPr lang="en-US"/>
                    </a:p>
                  </a:txBody>
                  <a:tcPr/>
                </a:tc>
              </a:tr>
              <a:tr h="370840">
                <a:tc>
                  <a:txBody>
                    <a:bodyPr/>
                    <a:lstStyle/>
                    <a:p>
                      <a:r>
                        <a:rPr lang="en-US" smtClean="0"/>
                        <a:t>Stability Pads (6)</a:t>
                      </a:r>
                      <a:endParaRPr lang="en-US"/>
                    </a:p>
                  </a:txBody>
                  <a:tcPr/>
                </a:tc>
                <a:tc>
                  <a:txBody>
                    <a:bodyPr/>
                    <a:lstStyle/>
                    <a:p>
                      <a:r>
                        <a:rPr lang="en-US" smtClean="0"/>
                        <a:t>$121.83</a:t>
                      </a:r>
                      <a:endParaRPr lang="en-US"/>
                    </a:p>
                  </a:txBody>
                  <a:tcPr/>
                </a:tc>
                <a:tc>
                  <a:txBody>
                    <a:bodyPr/>
                    <a:lstStyle/>
                    <a:p>
                      <a:r>
                        <a:rPr lang="en-US" smtClean="0"/>
                        <a:t>1</a:t>
                      </a:r>
                      <a:endParaRPr lang="en-US"/>
                    </a:p>
                  </a:txBody>
                  <a:tcPr/>
                </a:tc>
                <a:tc>
                  <a:txBody>
                    <a:bodyPr/>
                    <a:lstStyle/>
                    <a:p>
                      <a:r>
                        <a:rPr lang="en-US" smtClean="0"/>
                        <a:t>$121.83</a:t>
                      </a:r>
                      <a:endParaRPr lang="en-US"/>
                    </a:p>
                  </a:txBody>
                  <a:tcPr/>
                </a:tc>
              </a:tr>
              <a:tr h="370840">
                <a:tc>
                  <a:txBody>
                    <a:bodyPr/>
                    <a:lstStyle/>
                    <a:p>
                      <a:r>
                        <a:rPr lang="en-US" smtClean="0"/>
                        <a:t>Challenge Mat</a:t>
                      </a:r>
                      <a:endParaRPr lang="en-US"/>
                    </a:p>
                  </a:txBody>
                  <a:tcPr/>
                </a:tc>
                <a:tc>
                  <a:txBody>
                    <a:bodyPr/>
                    <a:lstStyle/>
                    <a:p>
                      <a:r>
                        <a:rPr lang="en-US" smtClean="0"/>
                        <a:t>$95.84</a:t>
                      </a:r>
                      <a:endParaRPr lang="en-US"/>
                    </a:p>
                  </a:txBody>
                  <a:tcPr/>
                </a:tc>
                <a:tc>
                  <a:txBody>
                    <a:bodyPr/>
                    <a:lstStyle/>
                    <a:p>
                      <a:r>
                        <a:rPr lang="en-US" smtClean="0"/>
                        <a:t>1</a:t>
                      </a:r>
                      <a:endParaRPr lang="en-US"/>
                    </a:p>
                  </a:txBody>
                  <a:tcPr/>
                </a:tc>
                <a:tc>
                  <a:txBody>
                    <a:bodyPr/>
                    <a:lstStyle/>
                    <a:p>
                      <a:r>
                        <a:rPr lang="en-US" smtClean="0"/>
                        <a:t>$95.84</a:t>
                      </a:r>
                      <a:endParaRPr lang="en-US"/>
                    </a:p>
                  </a:txBody>
                  <a:tcPr/>
                </a:tc>
              </a:tr>
              <a:tr h="370840">
                <a:tc>
                  <a:txBody>
                    <a:bodyPr/>
                    <a:lstStyle/>
                    <a:p>
                      <a:r>
                        <a:rPr lang="en-US" smtClean="0"/>
                        <a:t>Mini</a:t>
                      </a:r>
                      <a:r>
                        <a:rPr lang="en-US" baseline="0" smtClean="0"/>
                        <a:t> Trampoline</a:t>
                      </a:r>
                      <a:endParaRPr lang="en-US"/>
                    </a:p>
                  </a:txBody>
                  <a:tcPr/>
                </a:tc>
                <a:tc>
                  <a:txBody>
                    <a:bodyPr/>
                    <a:lstStyle/>
                    <a:p>
                      <a:r>
                        <a:rPr lang="en-US" smtClean="0"/>
                        <a:t>$76.96</a:t>
                      </a:r>
                      <a:endParaRPr lang="en-US"/>
                    </a:p>
                  </a:txBody>
                  <a:tcPr/>
                </a:tc>
                <a:tc>
                  <a:txBody>
                    <a:bodyPr/>
                    <a:lstStyle/>
                    <a:p>
                      <a:r>
                        <a:rPr lang="en-US" smtClean="0"/>
                        <a:t>1</a:t>
                      </a:r>
                      <a:endParaRPr lang="en-US"/>
                    </a:p>
                  </a:txBody>
                  <a:tcPr/>
                </a:tc>
                <a:tc>
                  <a:txBody>
                    <a:bodyPr/>
                    <a:lstStyle/>
                    <a:p>
                      <a:r>
                        <a:rPr lang="en-US" smtClean="0"/>
                        <a:t>$76.96</a:t>
                      </a:r>
                      <a:endParaRPr lang="en-US"/>
                    </a:p>
                  </a:txBody>
                  <a:tcPr/>
                </a:tc>
              </a:tr>
              <a:tr h="370840">
                <a:tc>
                  <a:txBody>
                    <a:bodyPr/>
                    <a:lstStyle/>
                    <a:p>
                      <a:r>
                        <a:rPr lang="en-US" smtClean="0"/>
                        <a:t>Duckwalkers</a:t>
                      </a:r>
                      <a:r>
                        <a:rPr lang="en-US" baseline="0" smtClean="0"/>
                        <a:t> (6)</a:t>
                      </a:r>
                      <a:endParaRPr lang="en-US"/>
                    </a:p>
                  </a:txBody>
                  <a:tcPr/>
                </a:tc>
                <a:tc>
                  <a:txBody>
                    <a:bodyPr/>
                    <a:lstStyle/>
                    <a:p>
                      <a:r>
                        <a:rPr lang="en-US" smtClean="0"/>
                        <a:t>$71.13</a:t>
                      </a:r>
                      <a:endParaRPr lang="en-US"/>
                    </a:p>
                  </a:txBody>
                  <a:tcPr/>
                </a:tc>
                <a:tc>
                  <a:txBody>
                    <a:bodyPr/>
                    <a:lstStyle/>
                    <a:p>
                      <a:r>
                        <a:rPr lang="en-US" smtClean="0"/>
                        <a:t>1</a:t>
                      </a:r>
                      <a:endParaRPr lang="en-US"/>
                    </a:p>
                  </a:txBody>
                  <a:tcPr/>
                </a:tc>
                <a:tc>
                  <a:txBody>
                    <a:bodyPr/>
                    <a:lstStyle/>
                    <a:p>
                      <a:r>
                        <a:rPr lang="en-US" smtClean="0"/>
                        <a:t>$71.13</a:t>
                      </a:r>
                      <a:endParaRPr lang="en-US"/>
                    </a:p>
                  </a:txBody>
                  <a:tcPr/>
                </a:tc>
              </a:tr>
              <a:tr h="370840">
                <a:tc>
                  <a:txBody>
                    <a:bodyPr/>
                    <a:lstStyle/>
                    <a:p>
                      <a:r>
                        <a:rPr lang="en-US" smtClean="0"/>
                        <a:t>Soft Ring Toss</a:t>
                      </a:r>
                      <a:endParaRPr lang="en-US"/>
                    </a:p>
                  </a:txBody>
                  <a:tcPr/>
                </a:tc>
                <a:tc>
                  <a:txBody>
                    <a:bodyPr/>
                    <a:lstStyle/>
                    <a:p>
                      <a:r>
                        <a:rPr lang="en-US" smtClean="0"/>
                        <a:t>$19.73</a:t>
                      </a:r>
                      <a:endParaRPr lang="en-US"/>
                    </a:p>
                  </a:txBody>
                  <a:tcPr/>
                </a:tc>
                <a:tc>
                  <a:txBody>
                    <a:bodyPr/>
                    <a:lstStyle/>
                    <a:p>
                      <a:r>
                        <a:rPr lang="en-US" smtClean="0"/>
                        <a:t>1</a:t>
                      </a:r>
                      <a:endParaRPr lang="en-US"/>
                    </a:p>
                  </a:txBody>
                  <a:tcPr/>
                </a:tc>
                <a:tc>
                  <a:txBody>
                    <a:bodyPr/>
                    <a:lstStyle/>
                    <a:p>
                      <a:r>
                        <a:rPr lang="en-US" smtClean="0"/>
                        <a:t>$19.73</a:t>
                      </a:r>
                      <a:endParaRPr lang="en-US"/>
                    </a:p>
                  </a:txBody>
                  <a:tcPr/>
                </a:tc>
              </a:tr>
              <a:tr h="370840">
                <a:tc>
                  <a:txBody>
                    <a:bodyPr/>
                    <a:lstStyle/>
                    <a:p>
                      <a:r>
                        <a:rPr lang="en-US" smtClean="0"/>
                        <a:t>Misc costs</a:t>
                      </a:r>
                      <a:endParaRPr lang="en-US"/>
                    </a:p>
                  </a:txBody>
                  <a:tcPr/>
                </a:tc>
                <a:tc>
                  <a:txBody>
                    <a:bodyPr/>
                    <a:lstStyle/>
                    <a:p>
                      <a:r>
                        <a:rPr lang="en-US" smtClean="0"/>
                        <a:t>$251.16</a:t>
                      </a:r>
                      <a:endParaRPr lang="en-US"/>
                    </a:p>
                  </a:txBody>
                  <a:tcPr/>
                </a:tc>
                <a:tc>
                  <a:txBody>
                    <a:bodyPr/>
                    <a:lstStyle/>
                    <a:p>
                      <a:r>
                        <a:rPr lang="en-US" smtClean="0"/>
                        <a:t>Total</a:t>
                      </a:r>
                      <a:endParaRPr lang="en-US"/>
                    </a:p>
                  </a:txBody>
                  <a:tcPr/>
                </a:tc>
                <a:tc>
                  <a:txBody>
                    <a:bodyPr/>
                    <a:lstStyle/>
                    <a:p>
                      <a:r>
                        <a:rPr lang="en-US" b="1" smtClean="0"/>
                        <a:t>$798.09</a:t>
                      </a:r>
                      <a:endParaRPr lang="en-US" b="1"/>
                    </a:p>
                  </a:txBody>
                  <a:tcPr/>
                </a:tc>
              </a:tr>
            </a:tbl>
          </a:graphicData>
        </a:graphic>
      </p:graphicFrame>
    </p:spTree>
    <p:extLst>
      <p:ext uri="{BB962C8B-B14F-4D97-AF65-F5344CB8AC3E}">
        <p14:creationId xmlns:p14="http://schemas.microsoft.com/office/powerpoint/2010/main" val="1720238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Funding</a:t>
            </a:r>
            <a:endParaRPr lang="en-US"/>
          </a:p>
        </p:txBody>
      </p:sp>
      <p:sp>
        <p:nvSpPr>
          <p:cNvPr id="3" name="Content Placeholder 2"/>
          <p:cNvSpPr>
            <a:spLocks noGrp="1"/>
          </p:cNvSpPr>
          <p:nvPr>
            <p:ph idx="1"/>
          </p:nvPr>
        </p:nvSpPr>
        <p:spPr/>
        <p:txBody>
          <a:bodyPr>
            <a:normAutofit/>
          </a:bodyPr>
          <a:lstStyle/>
          <a:p>
            <a:r>
              <a:rPr lang="en-US" sz="2800" smtClean="0"/>
              <a:t>Rock Hill School Education Foundation</a:t>
            </a:r>
          </a:p>
          <a:p>
            <a:endParaRPr lang="en-US" sz="2800"/>
          </a:p>
        </p:txBody>
      </p:sp>
      <p:graphicFrame>
        <p:nvGraphicFramePr>
          <p:cNvPr id="4" name="Table 3"/>
          <p:cNvGraphicFramePr>
            <a:graphicFrameLocks noGrp="1"/>
          </p:cNvGraphicFramePr>
          <p:nvPr>
            <p:extLst>
              <p:ext uri="{D42A27DB-BD31-4B8C-83A1-F6EECF244321}">
                <p14:modId xmlns:p14="http://schemas.microsoft.com/office/powerpoint/2010/main" val="2793892280"/>
              </p:ext>
            </p:extLst>
          </p:nvPr>
        </p:nvGraphicFramePr>
        <p:xfrm>
          <a:off x="1852613" y="3928087"/>
          <a:ext cx="8128000" cy="1854200"/>
        </p:xfrm>
        <a:graphic>
          <a:graphicData uri="http://schemas.openxmlformats.org/drawingml/2006/table">
            <a:tbl>
              <a:tblPr firstRow="1" bandRow="1">
                <a:tableStyleId>{5C22544A-7EE6-4342-B048-85BDC9FD1C3A}</a:tableStyleId>
              </a:tblPr>
              <a:tblGrid>
                <a:gridCol w="2591050"/>
                <a:gridCol w="1472950"/>
                <a:gridCol w="2032000"/>
                <a:gridCol w="2032000"/>
              </a:tblGrid>
              <a:tr h="370840">
                <a:tc>
                  <a:txBody>
                    <a:bodyPr/>
                    <a:lstStyle/>
                    <a:p>
                      <a:r>
                        <a:rPr lang="en-US" smtClean="0"/>
                        <a:t>Material</a:t>
                      </a:r>
                      <a:endParaRPr lang="en-US"/>
                    </a:p>
                  </a:txBody>
                  <a:tcPr/>
                </a:tc>
                <a:tc>
                  <a:txBody>
                    <a:bodyPr/>
                    <a:lstStyle/>
                    <a:p>
                      <a:r>
                        <a:rPr lang="en-US" smtClean="0"/>
                        <a:t>Cost</a:t>
                      </a:r>
                      <a:endParaRPr lang="en-US"/>
                    </a:p>
                  </a:txBody>
                  <a:tcPr/>
                </a:tc>
                <a:tc>
                  <a:txBody>
                    <a:bodyPr/>
                    <a:lstStyle/>
                    <a:p>
                      <a:r>
                        <a:rPr lang="en-US" smtClean="0"/>
                        <a:t>Quantity</a:t>
                      </a:r>
                      <a:endParaRPr lang="en-US"/>
                    </a:p>
                  </a:txBody>
                  <a:tcPr/>
                </a:tc>
                <a:tc>
                  <a:txBody>
                    <a:bodyPr/>
                    <a:lstStyle/>
                    <a:p>
                      <a:r>
                        <a:rPr lang="en-US" smtClean="0"/>
                        <a:t>Total</a:t>
                      </a:r>
                      <a:endParaRPr lang="en-US"/>
                    </a:p>
                  </a:txBody>
                  <a:tcPr/>
                </a:tc>
              </a:tr>
              <a:tr h="370840">
                <a:tc>
                  <a:txBody>
                    <a:bodyPr/>
                    <a:lstStyle/>
                    <a:p>
                      <a:r>
                        <a:rPr lang="en-US" smtClean="0"/>
                        <a:t>Green Rockin’ Turtle</a:t>
                      </a:r>
                      <a:endParaRPr lang="en-US"/>
                    </a:p>
                  </a:txBody>
                  <a:tcPr/>
                </a:tc>
                <a:tc>
                  <a:txBody>
                    <a:bodyPr/>
                    <a:lstStyle/>
                    <a:p>
                      <a:r>
                        <a:rPr lang="en-US" smtClean="0"/>
                        <a:t>$98</a:t>
                      </a:r>
                      <a:endParaRPr lang="en-US"/>
                    </a:p>
                  </a:txBody>
                  <a:tcPr/>
                </a:tc>
                <a:tc>
                  <a:txBody>
                    <a:bodyPr/>
                    <a:lstStyle/>
                    <a:p>
                      <a:r>
                        <a:rPr lang="en-US" smtClean="0"/>
                        <a:t>2</a:t>
                      </a:r>
                      <a:endParaRPr lang="en-US"/>
                    </a:p>
                  </a:txBody>
                  <a:tcPr/>
                </a:tc>
                <a:tc>
                  <a:txBody>
                    <a:bodyPr/>
                    <a:lstStyle/>
                    <a:p>
                      <a:r>
                        <a:rPr lang="en-US" smtClean="0"/>
                        <a:t>$196</a:t>
                      </a:r>
                      <a:endParaRPr lang="en-US"/>
                    </a:p>
                  </a:txBody>
                  <a:tcPr/>
                </a:tc>
              </a:tr>
              <a:tr h="370840">
                <a:tc>
                  <a:txBody>
                    <a:bodyPr/>
                    <a:lstStyle/>
                    <a:p>
                      <a:r>
                        <a:rPr lang="en-US" smtClean="0"/>
                        <a:t>ABL Pathways Mat</a:t>
                      </a:r>
                      <a:endParaRPr lang="en-US"/>
                    </a:p>
                  </a:txBody>
                  <a:tcPr/>
                </a:tc>
                <a:tc>
                  <a:txBody>
                    <a:bodyPr/>
                    <a:lstStyle/>
                    <a:p>
                      <a:r>
                        <a:rPr lang="en-US" smtClean="0"/>
                        <a:t>$525</a:t>
                      </a:r>
                      <a:endParaRPr lang="en-US"/>
                    </a:p>
                  </a:txBody>
                  <a:tcPr/>
                </a:tc>
                <a:tc>
                  <a:txBody>
                    <a:bodyPr/>
                    <a:lstStyle/>
                    <a:p>
                      <a:r>
                        <a:rPr lang="en-US" smtClean="0"/>
                        <a:t>1</a:t>
                      </a:r>
                      <a:endParaRPr lang="en-US"/>
                    </a:p>
                  </a:txBody>
                  <a:tcPr/>
                </a:tc>
                <a:tc>
                  <a:txBody>
                    <a:bodyPr/>
                    <a:lstStyle/>
                    <a:p>
                      <a:r>
                        <a:rPr lang="en-US" smtClean="0"/>
                        <a:t>$525</a:t>
                      </a:r>
                      <a:endParaRPr lang="en-US"/>
                    </a:p>
                  </a:txBody>
                  <a:tcPr/>
                </a:tc>
              </a:tr>
              <a:tr h="370840">
                <a:tc>
                  <a:txBody>
                    <a:bodyPr/>
                    <a:lstStyle/>
                    <a:p>
                      <a:r>
                        <a:rPr lang="en-US" smtClean="0"/>
                        <a:t>Pattern Walking Mat</a:t>
                      </a:r>
                      <a:endParaRPr lang="en-US"/>
                    </a:p>
                  </a:txBody>
                  <a:tcPr/>
                </a:tc>
                <a:tc>
                  <a:txBody>
                    <a:bodyPr/>
                    <a:lstStyle/>
                    <a:p>
                      <a:r>
                        <a:rPr lang="en-US" smtClean="0"/>
                        <a:t>$545</a:t>
                      </a:r>
                      <a:endParaRPr lang="en-US"/>
                    </a:p>
                  </a:txBody>
                  <a:tcPr/>
                </a:tc>
                <a:tc>
                  <a:txBody>
                    <a:bodyPr/>
                    <a:lstStyle/>
                    <a:p>
                      <a:r>
                        <a:rPr lang="en-US" smtClean="0"/>
                        <a:t>1</a:t>
                      </a:r>
                      <a:endParaRPr lang="en-US"/>
                    </a:p>
                  </a:txBody>
                  <a:tcPr/>
                </a:tc>
                <a:tc>
                  <a:txBody>
                    <a:bodyPr/>
                    <a:lstStyle/>
                    <a:p>
                      <a:r>
                        <a:rPr lang="en-US" smtClean="0"/>
                        <a:t>$545</a:t>
                      </a:r>
                      <a:endParaRPr lang="en-US"/>
                    </a:p>
                  </a:txBody>
                  <a:tcPr/>
                </a:tc>
              </a:tr>
              <a:tr h="370840">
                <a:tc>
                  <a:txBody>
                    <a:bodyPr/>
                    <a:lstStyle/>
                    <a:p>
                      <a:r>
                        <a:rPr lang="en-US" b="1" smtClean="0"/>
                        <a:t>Total Grant</a:t>
                      </a:r>
                      <a:endParaRPr lang="en-US" b="1"/>
                    </a:p>
                  </a:txBody>
                  <a:tcPr/>
                </a:tc>
                <a:tc>
                  <a:txBody>
                    <a:bodyPr/>
                    <a:lstStyle/>
                    <a:p>
                      <a:endParaRPr lang="en-US"/>
                    </a:p>
                  </a:txBody>
                  <a:tcPr/>
                </a:tc>
                <a:tc>
                  <a:txBody>
                    <a:bodyPr/>
                    <a:lstStyle/>
                    <a:p>
                      <a:endParaRPr lang="en-US"/>
                    </a:p>
                  </a:txBody>
                  <a:tcPr/>
                </a:tc>
                <a:tc>
                  <a:txBody>
                    <a:bodyPr/>
                    <a:lstStyle/>
                    <a:p>
                      <a:r>
                        <a:rPr lang="en-US" b="1" smtClean="0"/>
                        <a:t>$1,500</a:t>
                      </a:r>
                      <a:endParaRPr lang="en-US" b="1"/>
                    </a:p>
                  </a:txBody>
                  <a:tcPr/>
                </a:tc>
              </a:tr>
            </a:tbl>
          </a:graphicData>
        </a:graphic>
      </p:graphicFrame>
    </p:spTree>
    <p:extLst>
      <p:ext uri="{BB962C8B-B14F-4D97-AF65-F5344CB8AC3E}">
        <p14:creationId xmlns:p14="http://schemas.microsoft.com/office/powerpoint/2010/main" val="192451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Based Learning”</a:t>
            </a:r>
            <a:endParaRPr lang="en-US" dirty="0"/>
          </a:p>
        </p:txBody>
      </p:sp>
      <p:sp>
        <p:nvSpPr>
          <p:cNvPr id="3" name="Content Placeholder 2"/>
          <p:cNvSpPr>
            <a:spLocks noGrp="1"/>
          </p:cNvSpPr>
          <p:nvPr>
            <p:ph idx="1"/>
          </p:nvPr>
        </p:nvSpPr>
        <p:spPr>
          <a:xfrm>
            <a:off x="1154954" y="2603499"/>
            <a:ext cx="9331709" cy="4156115"/>
          </a:xfrm>
        </p:spPr>
        <p:txBody>
          <a:bodyPr>
            <a:noAutofit/>
          </a:bodyPr>
          <a:lstStyle/>
          <a:p>
            <a:r>
              <a:rPr lang="en-US" sz="2400" dirty="0" smtClean="0"/>
              <a:t>Their </a:t>
            </a:r>
            <a:r>
              <a:rPr lang="en-US" sz="2400" b="1" dirty="0" smtClean="0"/>
              <a:t>3L</a:t>
            </a:r>
            <a:r>
              <a:rPr lang="en-US" sz="2400" dirty="0" smtClean="0"/>
              <a:t> mission: Continually striving to reach children who are </a:t>
            </a:r>
            <a:r>
              <a:rPr lang="en-US" sz="2400" b="1" dirty="0" smtClean="0"/>
              <a:t>L</a:t>
            </a:r>
            <a:r>
              <a:rPr lang="en-US" sz="2400" dirty="0" smtClean="0"/>
              <a:t>ast in line, </a:t>
            </a:r>
            <a:r>
              <a:rPr lang="en-US" sz="2400" b="1" dirty="0" smtClean="0"/>
              <a:t>L</a:t>
            </a:r>
            <a:r>
              <a:rPr lang="en-US" sz="2400" dirty="0" smtClean="0"/>
              <a:t>ost in the school system, and deemed </a:t>
            </a:r>
            <a:r>
              <a:rPr lang="en-US" sz="2400" b="1" dirty="0" smtClean="0"/>
              <a:t>L</a:t>
            </a:r>
            <a:r>
              <a:rPr lang="en-US" sz="2400" dirty="0" smtClean="0"/>
              <a:t>east likely to succeed</a:t>
            </a:r>
          </a:p>
          <a:p>
            <a:endParaRPr lang="en-US" sz="2400" dirty="0"/>
          </a:p>
          <a:p>
            <a:r>
              <a:rPr lang="en-US" sz="2400" dirty="0" smtClean="0"/>
              <a:t>Action Based Learning FILLS </a:t>
            </a:r>
            <a:r>
              <a:rPr lang="en-US" sz="2400" smtClean="0"/>
              <a:t>Developmental Gaps</a:t>
            </a:r>
          </a:p>
          <a:p>
            <a:endParaRPr lang="en-US" sz="2400" dirty="0"/>
          </a:p>
          <a:p>
            <a:endParaRPr lang="en-US" sz="2400" dirty="0" smtClean="0"/>
          </a:p>
          <a:p>
            <a:r>
              <a:rPr lang="en-US" sz="2400" dirty="0" smtClean="0"/>
              <a:t>Changing the future for all children by increasing their health, wellness, and education through movement</a:t>
            </a:r>
            <a:endParaRPr lang="en-US" sz="2400" dirty="0"/>
          </a:p>
        </p:txBody>
      </p:sp>
      <p:sp>
        <p:nvSpPr>
          <p:cNvPr id="4" name="TextBox 3"/>
          <p:cNvSpPr txBox="1"/>
          <p:nvPr/>
        </p:nvSpPr>
        <p:spPr>
          <a:xfrm>
            <a:off x="7384646" y="1157469"/>
            <a:ext cx="3437681" cy="923330"/>
          </a:xfrm>
          <a:prstGeom prst="rect">
            <a:avLst/>
          </a:prstGeom>
          <a:noFill/>
        </p:spPr>
        <p:txBody>
          <a:bodyPr wrap="square" rtlCol="0">
            <a:spAutoFit/>
          </a:bodyPr>
          <a:lstStyle/>
          <a:p>
            <a:r>
              <a:rPr lang="en-US" b="1" dirty="0" smtClean="0">
                <a:solidFill>
                  <a:schemeClr val="bg2"/>
                </a:solidFill>
              </a:rPr>
              <a:t>Next 10 slides from Action Based Learning Lab (www.abllab.com)</a:t>
            </a:r>
            <a:endParaRPr lang="en-US" b="1" dirty="0">
              <a:solidFill>
                <a:schemeClr val="bg2"/>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9565592" y="3634450"/>
            <a:ext cx="1661851" cy="2494905"/>
          </a:xfrm>
          <a:prstGeom prst="rect">
            <a:avLst/>
          </a:prstGeom>
        </p:spPr>
      </p:pic>
    </p:spTree>
    <p:extLst>
      <p:ext uri="{BB962C8B-B14F-4D97-AF65-F5344CB8AC3E}">
        <p14:creationId xmlns:p14="http://schemas.microsoft.com/office/powerpoint/2010/main" val="1484294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y7mCbd3WXQ"/>
          <p:cNvPicPr>
            <a:picLocks noGrp="1" noRot="1" noChangeAspect="1"/>
          </p:cNvPicPr>
          <p:nvPr>
            <p:ph idx="4294967295"/>
            <a:videoFile r:link="rId1"/>
          </p:nvPr>
        </p:nvPicPr>
        <p:blipFill>
          <a:blip r:embed="rId3"/>
          <a:stretch>
            <a:fillRect/>
          </a:stretch>
        </p:blipFill>
        <p:spPr>
          <a:xfrm>
            <a:off x="1284890" y="1364593"/>
            <a:ext cx="9404131" cy="5290785"/>
          </a:xfrm>
          <a:prstGeom prst="rect">
            <a:avLst/>
          </a:prstGeom>
        </p:spPr>
      </p:pic>
    </p:spTree>
    <p:extLst>
      <p:ext uri="{BB962C8B-B14F-4D97-AF65-F5344CB8AC3E}">
        <p14:creationId xmlns:p14="http://schemas.microsoft.com/office/powerpoint/2010/main" val="3417718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952" y="1226917"/>
            <a:ext cx="4977114" cy="4271058"/>
          </a:xfrm>
        </p:spPr>
        <p:txBody>
          <a:bodyPr/>
          <a:lstStyle/>
          <a:p>
            <a:r>
              <a:rPr lang="en-US" sz="2800" dirty="0" smtClean="0"/>
              <a:t>Balancing helps the brain to place words on a page, to read from left to right and to write patterns in sequence.</a:t>
            </a:r>
            <a:br>
              <a:rPr lang="en-US" sz="2800" dirty="0" smtClean="0"/>
            </a:br>
            <a:r>
              <a:rPr lang="en-US" sz="2800" dirty="0" smtClean="0"/>
              <a:t>Activities that involve balancing aid the brain in anchoring information and improved memory retrieval.</a:t>
            </a:r>
            <a:endParaRPr lang="en-US" sz="2800"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512" y="1929428"/>
            <a:ext cx="4460886" cy="3684294"/>
          </a:xfrm>
          <a:prstGeom prst="rect">
            <a:avLst/>
          </a:prstGeom>
        </p:spPr>
      </p:pic>
    </p:spTree>
    <p:extLst>
      <p:ext uri="{BB962C8B-B14F-4D97-AF65-F5344CB8AC3E}">
        <p14:creationId xmlns:p14="http://schemas.microsoft.com/office/powerpoint/2010/main" val="3597204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32" y="2320377"/>
            <a:ext cx="4343400" cy="2286000"/>
          </a:xfrm>
        </p:spPr>
        <p:txBody>
          <a:bodyPr/>
          <a:lstStyle/>
          <a:p>
            <a:r>
              <a:rPr lang="en-US" dirty="0" smtClean="0"/>
              <a:t>These balancing activities can be used for reading or math.</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59" y="565308"/>
            <a:ext cx="4129210" cy="5505613"/>
          </a:xfrm>
          <a:prstGeom prst="rect">
            <a:avLst/>
          </a:prstGeom>
        </p:spPr>
      </p:pic>
    </p:spTree>
    <p:extLst>
      <p:ext uri="{BB962C8B-B14F-4D97-AF65-F5344CB8AC3E}">
        <p14:creationId xmlns:p14="http://schemas.microsoft.com/office/powerpoint/2010/main" val="4087109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8" y="1331088"/>
            <a:ext cx="3860259" cy="1322408"/>
          </a:xfrm>
        </p:spPr>
        <p:txBody>
          <a:bodyPr/>
          <a:lstStyle/>
          <a:p>
            <a:pPr algn="ctr"/>
            <a:r>
              <a:rPr lang="en-US" dirty="0" smtClean="0"/>
              <a:t>Balance Beam activities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529" r="23529"/>
          <a:stretch>
            <a:fillRect/>
          </a:stretch>
        </p:blipFill>
        <p:spPr>
          <a:xfrm>
            <a:off x="7060557" y="1142999"/>
            <a:ext cx="3865945" cy="5242295"/>
          </a:xfrm>
        </p:spPr>
      </p:pic>
      <p:sp>
        <p:nvSpPr>
          <p:cNvPr id="4" name="Text Placeholder 3"/>
          <p:cNvSpPr>
            <a:spLocks noGrp="1"/>
          </p:cNvSpPr>
          <p:nvPr>
            <p:ph type="body" sz="half" idx="2"/>
          </p:nvPr>
        </p:nvSpPr>
        <p:spPr>
          <a:xfrm>
            <a:off x="1153908" y="3437681"/>
            <a:ext cx="3859212" cy="1591519"/>
          </a:xfrm>
        </p:spPr>
        <p:txBody>
          <a:bodyPr>
            <a:noAutofit/>
          </a:bodyPr>
          <a:lstStyle/>
          <a:p>
            <a:r>
              <a:rPr lang="en-US" sz="2000" b="1" dirty="0" smtClean="0"/>
              <a:t>Aids in improving memory retrieval- (i.e. preparation to take a test and combining skills to promote higher level thinking)</a:t>
            </a:r>
            <a:endParaRPr lang="en-US" sz="2000" b="1" dirty="0"/>
          </a:p>
        </p:txBody>
      </p:sp>
    </p:spTree>
    <p:extLst>
      <p:ext uri="{BB962C8B-B14F-4D97-AF65-F5344CB8AC3E}">
        <p14:creationId xmlns:p14="http://schemas.microsoft.com/office/powerpoint/2010/main" val="2856196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8" y="1516282"/>
            <a:ext cx="3860259" cy="766823"/>
          </a:xfrm>
        </p:spPr>
        <p:txBody>
          <a:bodyPr/>
          <a:lstStyle/>
          <a:p>
            <a:r>
              <a:rPr lang="en-US" dirty="0" smtClean="0"/>
              <a:t>Visual Tracking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40" b="2940"/>
          <a:stretch>
            <a:fillRect/>
          </a:stretch>
        </p:blipFill>
        <p:spPr>
          <a:xfrm rot="5400000">
            <a:off x="5875338" y="1814513"/>
            <a:ext cx="4572000" cy="3227387"/>
          </a:xfrm>
        </p:spPr>
      </p:pic>
      <p:sp>
        <p:nvSpPr>
          <p:cNvPr id="4" name="Text Placeholder 3"/>
          <p:cNvSpPr>
            <a:spLocks noGrp="1"/>
          </p:cNvSpPr>
          <p:nvPr>
            <p:ph type="body" sz="half" idx="2"/>
          </p:nvPr>
        </p:nvSpPr>
        <p:spPr/>
        <p:txBody>
          <a:bodyPr>
            <a:normAutofit/>
          </a:bodyPr>
          <a:lstStyle/>
          <a:p>
            <a:r>
              <a:rPr lang="en-US" sz="2000" dirty="0" smtClean="0"/>
              <a:t>Visual tracking helps students read from left to right and up and down.  It is an important skill used in reading.</a:t>
            </a:r>
            <a:endParaRPr lang="en-US" sz="2000" dirty="0"/>
          </a:p>
        </p:txBody>
      </p:sp>
    </p:spTree>
    <p:extLst>
      <p:ext uri="{BB962C8B-B14F-4D97-AF65-F5344CB8AC3E}">
        <p14:creationId xmlns:p14="http://schemas.microsoft.com/office/powerpoint/2010/main" val="3420790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527" y="1354237"/>
            <a:ext cx="4344068" cy="801547"/>
          </a:xfrm>
        </p:spPr>
        <p:txBody>
          <a:bodyPr/>
          <a:lstStyle/>
          <a:p>
            <a:r>
              <a:rPr lang="en-US" dirty="0" smtClean="0"/>
              <a:t>Vestibular System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40" b="2940"/>
          <a:stretch>
            <a:fillRect/>
          </a:stretch>
        </p:blipFill>
        <p:spPr>
          <a:xfrm rot="5400000">
            <a:off x="5875338" y="1814513"/>
            <a:ext cx="4572000" cy="3227387"/>
          </a:xfrm>
        </p:spPr>
      </p:pic>
      <p:sp>
        <p:nvSpPr>
          <p:cNvPr id="4" name="Text Placeholder 3"/>
          <p:cNvSpPr>
            <a:spLocks noGrp="1"/>
          </p:cNvSpPr>
          <p:nvPr>
            <p:ph type="body" sz="half" idx="2"/>
          </p:nvPr>
        </p:nvSpPr>
        <p:spPr>
          <a:xfrm>
            <a:off x="1154954" y="2627452"/>
            <a:ext cx="4018929" cy="3646025"/>
          </a:xfrm>
        </p:spPr>
        <p:txBody>
          <a:bodyPr>
            <a:noAutofit/>
          </a:bodyPr>
          <a:lstStyle/>
          <a:p>
            <a:r>
              <a:rPr lang="en-US" sz="1800" dirty="0" smtClean="0"/>
              <a:t>Rocking motions stimulate the vestibular system (the system that allows us to move smoothly and efficiently)</a:t>
            </a:r>
          </a:p>
          <a:p>
            <a:r>
              <a:rPr lang="en-US" sz="1800" dirty="0" smtClean="0"/>
              <a:t>The vestibular system helps with tasks that require the eyes to move left to right (reading) or up and down repeatedly (copying from the board)  Rocking improves gross motor control and promotes social interaction and teamwork.</a:t>
            </a:r>
            <a:endParaRPr lang="en-US" sz="1800" dirty="0"/>
          </a:p>
        </p:txBody>
      </p:sp>
    </p:spTree>
    <p:extLst>
      <p:ext uri="{BB962C8B-B14F-4D97-AF65-F5344CB8AC3E}">
        <p14:creationId xmlns:p14="http://schemas.microsoft.com/office/powerpoint/2010/main" val="3517141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8" y="1142206"/>
            <a:ext cx="3860259" cy="1252959"/>
          </a:xfrm>
        </p:spPr>
        <p:txBody>
          <a:bodyPr/>
          <a:lstStyle/>
          <a:p>
            <a:pPr algn="ctr"/>
            <a:r>
              <a:rPr lang="en-US" dirty="0" smtClean="0"/>
              <a:t>Crossing the Midline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40" b="2940"/>
          <a:stretch>
            <a:fillRect/>
          </a:stretch>
        </p:blipFill>
        <p:spPr>
          <a:xfrm rot="5400000">
            <a:off x="5875338" y="1814513"/>
            <a:ext cx="4572000" cy="3227387"/>
          </a:xfrm>
        </p:spPr>
      </p:pic>
      <p:sp>
        <p:nvSpPr>
          <p:cNvPr id="4" name="Text Placeholder 3"/>
          <p:cNvSpPr>
            <a:spLocks noGrp="1"/>
          </p:cNvSpPr>
          <p:nvPr>
            <p:ph type="body" sz="half" idx="2"/>
          </p:nvPr>
        </p:nvSpPr>
        <p:spPr>
          <a:xfrm>
            <a:off x="1153908" y="2997843"/>
            <a:ext cx="3859212" cy="2716364"/>
          </a:xfrm>
        </p:spPr>
        <p:txBody>
          <a:bodyPr>
            <a:normAutofit/>
          </a:bodyPr>
          <a:lstStyle/>
          <a:p>
            <a:r>
              <a:rPr lang="en-US" sz="2000" dirty="0" smtClean="0"/>
              <a:t>Walking on the mat allows the student to cross the midline of the brain and body.  This helps to organize the brain, integrate the brain’s hemispheres and energize the brain to enable it to put thoughts into action.</a:t>
            </a:r>
            <a:endParaRPr lang="en-US" sz="2000" dirty="0"/>
          </a:p>
        </p:txBody>
      </p:sp>
    </p:spTree>
    <p:extLst>
      <p:ext uri="{BB962C8B-B14F-4D97-AF65-F5344CB8AC3E}">
        <p14:creationId xmlns:p14="http://schemas.microsoft.com/office/powerpoint/2010/main" val="1034742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1142207"/>
            <a:ext cx="5034987" cy="739987"/>
          </a:xfrm>
        </p:spPr>
        <p:txBody>
          <a:bodyPr/>
          <a:lstStyle/>
          <a:p>
            <a:pPr algn="ctr"/>
            <a:r>
              <a:rPr lang="en-US" dirty="0" smtClean="0"/>
              <a:t>Cardio</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40" b="2940"/>
          <a:stretch>
            <a:fillRect/>
          </a:stretch>
        </p:blipFill>
        <p:spPr>
          <a:xfrm rot="5400000">
            <a:off x="5875338" y="1814514"/>
            <a:ext cx="4572000" cy="3227387"/>
          </a:xfrm>
        </p:spPr>
      </p:pic>
      <p:sp>
        <p:nvSpPr>
          <p:cNvPr id="4" name="Text Placeholder 3"/>
          <p:cNvSpPr>
            <a:spLocks noGrp="1"/>
          </p:cNvSpPr>
          <p:nvPr>
            <p:ph type="body" sz="half" idx="2"/>
          </p:nvPr>
        </p:nvSpPr>
        <p:spPr>
          <a:xfrm>
            <a:off x="1154954" y="3657599"/>
            <a:ext cx="4018930" cy="1678329"/>
          </a:xfrm>
        </p:spPr>
        <p:txBody>
          <a:bodyPr>
            <a:noAutofit/>
          </a:bodyPr>
          <a:lstStyle/>
          <a:p>
            <a:r>
              <a:rPr lang="en-US" sz="1800" dirty="0" smtClean="0"/>
              <a:t>Increasing blood flow to the brain through exercise gives more oxygen for the brain and enhances learning and retention.</a:t>
            </a:r>
            <a:endParaRPr lang="en-US" sz="1800" dirty="0"/>
          </a:p>
        </p:txBody>
      </p:sp>
    </p:spTree>
    <p:extLst>
      <p:ext uri="{BB962C8B-B14F-4D97-AF65-F5344CB8AC3E}">
        <p14:creationId xmlns:p14="http://schemas.microsoft.com/office/powerpoint/2010/main" val="2427028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15" y="1142206"/>
            <a:ext cx="4896091" cy="1322408"/>
          </a:xfrm>
        </p:spPr>
        <p:txBody>
          <a:bodyPr>
            <a:noAutofit/>
          </a:bodyPr>
          <a:lstStyle/>
          <a:p>
            <a:pPr algn="ctr"/>
            <a:r>
              <a:rPr lang="en-US" sz="4000" dirty="0" smtClean="0"/>
              <a:t>Balance and brain connection</a:t>
            </a:r>
            <a:endParaRPr lang="en-US" sz="4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40" b="2940"/>
          <a:stretch>
            <a:fillRect/>
          </a:stretch>
        </p:blipFill>
        <p:spPr>
          <a:xfrm rot="5400000">
            <a:off x="5875338" y="1814513"/>
            <a:ext cx="4572000" cy="3227387"/>
          </a:xfrm>
        </p:spPr>
      </p:pic>
      <p:sp>
        <p:nvSpPr>
          <p:cNvPr id="4" name="Text Placeholder 3"/>
          <p:cNvSpPr>
            <a:spLocks noGrp="1"/>
          </p:cNvSpPr>
          <p:nvPr>
            <p:ph type="body" sz="half" idx="2"/>
          </p:nvPr>
        </p:nvSpPr>
        <p:spPr>
          <a:xfrm>
            <a:off x="833378" y="2673752"/>
            <a:ext cx="4699228" cy="3449255"/>
          </a:xfrm>
        </p:spPr>
        <p:txBody>
          <a:bodyPr>
            <a:noAutofit/>
          </a:bodyPr>
          <a:lstStyle/>
          <a:p>
            <a:r>
              <a:rPr lang="en-US" sz="1800" dirty="0" smtClean="0"/>
              <a:t>When students balance and look at numbers or words, they will strengthen brain connectivity between brain hemispheres by stimulating the vestibular ocular reflex.  This is the body’s ability to maintain clear visual focus during movement.  Assists with reading skills, ability to focus on words on a page, eye-hand coordination by improving spatial awareness.  Helps with handwriting skills to maintain space between letters.</a:t>
            </a:r>
            <a:endParaRPr lang="en-US" sz="1800" dirty="0"/>
          </a:p>
        </p:txBody>
      </p:sp>
    </p:spTree>
    <p:extLst>
      <p:ext uri="{BB962C8B-B14F-4D97-AF65-F5344CB8AC3E}">
        <p14:creationId xmlns:p14="http://schemas.microsoft.com/office/powerpoint/2010/main" val="320448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a:xfrm>
            <a:off x="1154954" y="2453029"/>
            <a:ext cx="8825659" cy="3416300"/>
          </a:xfrm>
        </p:spPr>
        <p:txBody>
          <a:bodyPr>
            <a:normAutofit/>
          </a:bodyPr>
          <a:lstStyle/>
          <a:p>
            <a:pPr marL="0" indent="0" algn="ctr">
              <a:buNone/>
            </a:pPr>
            <a:r>
              <a:rPr lang="en-US" sz="4800" dirty="0" smtClean="0"/>
              <a:t>Balance</a:t>
            </a:r>
          </a:p>
          <a:p>
            <a:pPr marL="0" indent="0">
              <a:buNone/>
            </a:pPr>
            <a:r>
              <a:rPr lang="en-US" sz="2400" dirty="0" smtClean="0"/>
              <a:t>We get information about where we are in space from our feet, not our seat.  Balancing activities challenge the brain to adjust its spatial orientation using the proprioceptive system. </a:t>
            </a:r>
          </a:p>
          <a:p>
            <a:pPr marL="0" indent="0" algn="ctr">
              <a:buNone/>
            </a:pPr>
            <a:r>
              <a:rPr lang="en-US" sz="2400" b="1" dirty="0" smtClean="0"/>
              <a:t>Balancing helps the brain to place words on a page, to read from left to right and to write patterns in sequence</a:t>
            </a:r>
          </a:p>
          <a:p>
            <a:pPr marL="0" indent="0">
              <a:buNone/>
            </a:pPr>
            <a:endParaRPr lang="en-US" sz="2400" dirty="0"/>
          </a:p>
        </p:txBody>
      </p:sp>
    </p:spTree>
    <p:extLst>
      <p:ext uri="{BB962C8B-B14F-4D97-AF65-F5344CB8AC3E}">
        <p14:creationId xmlns:p14="http://schemas.microsoft.com/office/powerpoint/2010/main" val="261674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Cardio</a:t>
            </a:r>
          </a:p>
          <a:p>
            <a:pPr marL="0" indent="0">
              <a:buNone/>
            </a:pPr>
            <a:r>
              <a:rPr lang="en-US" sz="2400" dirty="0" smtClean="0"/>
              <a:t>Exercise benefits the brain by changing the brain at a molecular level. Since the brain does not produce it’s own fuel, it relies on cardiovascular exercise to pump oxygenated blood to the brain to use as fuel.</a:t>
            </a:r>
          </a:p>
          <a:p>
            <a:pPr marL="0" indent="0" algn="ctr">
              <a:buNone/>
            </a:pPr>
            <a:r>
              <a:rPr lang="en-US" sz="2400" b="1" dirty="0" smtClean="0"/>
              <a:t>Physical Activity and exercise change the learning state to optimize retention and retrieval of memory</a:t>
            </a:r>
          </a:p>
          <a:p>
            <a:pPr marL="0" indent="0">
              <a:buNone/>
            </a:pPr>
            <a:endParaRPr lang="en-US" sz="2400" dirty="0"/>
          </a:p>
        </p:txBody>
      </p:sp>
    </p:spTree>
    <p:extLst>
      <p:ext uri="{BB962C8B-B14F-4D97-AF65-F5344CB8AC3E}">
        <p14:creationId xmlns:p14="http://schemas.microsoft.com/office/powerpoint/2010/main" val="2794031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Rhythm/Sequencing</a:t>
            </a:r>
          </a:p>
          <a:p>
            <a:pPr marL="0" indent="0">
              <a:buNone/>
            </a:pPr>
            <a:r>
              <a:rPr lang="en-US" sz="2400" dirty="0" smtClean="0"/>
              <a:t>The brain uses motor skills to lay the framework for learning.  The brain’s cerebellum controls motor skills, agility and coordination.</a:t>
            </a:r>
          </a:p>
          <a:p>
            <a:pPr marL="0" indent="0" algn="ctr">
              <a:buNone/>
            </a:pPr>
            <a:r>
              <a:rPr lang="en-US" sz="2400" b="1" dirty="0" smtClean="0"/>
              <a:t>Aids the brain in following the flow of words, sequencing patterns in math and reading, solving problems and sorting information</a:t>
            </a:r>
          </a:p>
          <a:p>
            <a:pPr marL="0" indent="0">
              <a:buNone/>
            </a:pPr>
            <a:endParaRPr lang="en-US" sz="2400" dirty="0"/>
          </a:p>
        </p:txBody>
      </p:sp>
    </p:spTree>
    <p:extLst>
      <p:ext uri="{BB962C8B-B14F-4D97-AF65-F5344CB8AC3E}">
        <p14:creationId xmlns:p14="http://schemas.microsoft.com/office/powerpoint/2010/main" val="326316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Strength</a:t>
            </a:r>
          </a:p>
          <a:p>
            <a:pPr marL="0" indent="0">
              <a:buNone/>
            </a:pPr>
            <a:r>
              <a:rPr lang="en-US" sz="2400" dirty="0" smtClean="0"/>
              <a:t>Developing the muscular system provides support for the relay of messages throughout the central nervous system. Oxygen can then flow freely, supplying fuel to the brain.</a:t>
            </a:r>
          </a:p>
          <a:p>
            <a:pPr marL="0" indent="0" algn="ctr">
              <a:buNone/>
            </a:pPr>
            <a:r>
              <a:rPr lang="en-US" sz="2400" b="1" dirty="0" smtClean="0"/>
              <a:t>Upper body and hand strength allows the students to write for longer periods.</a:t>
            </a:r>
          </a:p>
          <a:p>
            <a:pPr marL="0" indent="0">
              <a:buNone/>
            </a:pPr>
            <a:endParaRPr lang="en-US" sz="2400" dirty="0"/>
          </a:p>
        </p:txBody>
      </p:sp>
    </p:spTree>
    <p:extLst>
      <p:ext uri="{BB962C8B-B14F-4D97-AF65-F5344CB8AC3E}">
        <p14:creationId xmlns:p14="http://schemas.microsoft.com/office/powerpoint/2010/main" val="60211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Cross Lateralization</a:t>
            </a:r>
          </a:p>
          <a:p>
            <a:pPr marL="0" indent="0">
              <a:buNone/>
            </a:pPr>
            <a:r>
              <a:rPr lang="en-US" sz="2400" dirty="0" smtClean="0"/>
              <a:t>When information moves from left to right and front to back in the brain, it crosses midlines which integrates the brain hemispheres and organizes the brain.</a:t>
            </a:r>
          </a:p>
          <a:p>
            <a:pPr marL="0" indent="0" algn="ctr">
              <a:buNone/>
            </a:pPr>
            <a:r>
              <a:rPr lang="en-US" sz="2400" b="1" dirty="0" smtClean="0"/>
              <a:t>Cross lateralization movement aids the brain in placing words on a page, reading words from left to right and writing patterns in sequence</a:t>
            </a:r>
          </a:p>
          <a:p>
            <a:pPr marL="0" indent="0">
              <a:buNone/>
            </a:pPr>
            <a:endParaRPr lang="en-US" sz="2400" dirty="0"/>
          </a:p>
        </p:txBody>
      </p:sp>
    </p:spTree>
    <p:extLst>
      <p:ext uri="{BB962C8B-B14F-4D97-AF65-F5344CB8AC3E}">
        <p14:creationId xmlns:p14="http://schemas.microsoft.com/office/powerpoint/2010/main" val="257662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Visual Tracking</a:t>
            </a:r>
          </a:p>
          <a:p>
            <a:pPr marL="0" indent="0">
              <a:buNone/>
            </a:pPr>
            <a:r>
              <a:rPr lang="en-US" sz="2400" dirty="0" smtClean="0"/>
              <a:t>Eye tracking exercises strengthen the muscles in our eyes to increase the length of time that eyes can focus for reading.</a:t>
            </a:r>
          </a:p>
          <a:p>
            <a:pPr marL="0" indent="0" algn="ctr">
              <a:buNone/>
            </a:pPr>
            <a:r>
              <a:rPr lang="en-US" sz="2400" b="1" dirty="0" smtClean="0"/>
              <a:t>These concepts aid the brain encoding the stroke of each symbol of letters and numbers, following words from left to right and focusing on reading for longer periods</a:t>
            </a:r>
          </a:p>
          <a:p>
            <a:pPr marL="0" indent="0">
              <a:buNone/>
            </a:pPr>
            <a:endParaRPr lang="en-US" sz="2400" dirty="0"/>
          </a:p>
        </p:txBody>
      </p:sp>
    </p:spTree>
    <p:extLst>
      <p:ext uri="{BB962C8B-B14F-4D97-AF65-F5344CB8AC3E}">
        <p14:creationId xmlns:p14="http://schemas.microsoft.com/office/powerpoint/2010/main" val="19958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973669"/>
            <a:ext cx="10174146" cy="913004"/>
          </a:xfrm>
        </p:spPr>
        <p:txBody>
          <a:bodyPr/>
          <a:lstStyle/>
          <a:p>
            <a:r>
              <a:rPr lang="en-US" dirty="0" smtClean="0"/>
              <a:t>10 Developmental Foundations of Learning</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Fine Motor Skills</a:t>
            </a:r>
          </a:p>
          <a:p>
            <a:pPr marL="0" indent="0">
              <a:buNone/>
            </a:pPr>
            <a:r>
              <a:rPr lang="en-US" sz="2400" dirty="0" smtClean="0"/>
              <a:t>35% of the brain’s motor cortex is dedicated to the use of the hands and the feet.  The motor cortex helps the brain transfer what we are thinking to the paper.</a:t>
            </a:r>
          </a:p>
          <a:p>
            <a:pPr marL="0" indent="0" algn="ctr">
              <a:buNone/>
            </a:pPr>
            <a:r>
              <a:rPr lang="en-US" sz="2400" b="1" dirty="0" smtClean="0"/>
              <a:t>Therefore, 35% of the brain’s ability to transfer information to the paper depends on good eye-hand, eye foot coordination</a:t>
            </a:r>
          </a:p>
          <a:p>
            <a:pPr marL="0" indent="0">
              <a:buNone/>
            </a:pPr>
            <a:endParaRPr lang="en-US" sz="2400" dirty="0"/>
          </a:p>
        </p:txBody>
      </p:sp>
    </p:spTree>
    <p:extLst>
      <p:ext uri="{BB962C8B-B14F-4D97-AF65-F5344CB8AC3E}">
        <p14:creationId xmlns:p14="http://schemas.microsoft.com/office/powerpoint/2010/main" val="4163817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9436</TotalTime>
  <Words>1285</Words>
  <Application>Microsoft Office PowerPoint</Application>
  <PresentationFormat>Widescreen</PresentationFormat>
  <Paragraphs>138</Paragraphs>
  <Slides>28</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Bradley Hand ITC TT-Bold</vt:lpstr>
      <vt:lpstr>Cambria</vt:lpstr>
      <vt:lpstr>Century Gothic</vt:lpstr>
      <vt:lpstr>Rage Italic</vt:lpstr>
      <vt:lpstr>Wingdings 3</vt:lpstr>
      <vt:lpstr>Ion Boardroom</vt:lpstr>
      <vt:lpstr>Sketchbook</vt:lpstr>
      <vt:lpstr>Pirate Way Motor Learning Lab</vt:lpstr>
      <vt:lpstr>“Action Based Learning”</vt:lpstr>
      <vt:lpstr>10 Developmental Foundations of Learning</vt:lpstr>
      <vt:lpstr>10 Developmental Foundations of Learning</vt:lpstr>
      <vt:lpstr>10 Developmental Foundations of Learning</vt:lpstr>
      <vt:lpstr>10 Developmental Foundations of Learning</vt:lpstr>
      <vt:lpstr>10 Developmental Foundations of Learning</vt:lpstr>
      <vt:lpstr>10 Developmental Foundations of Learning</vt:lpstr>
      <vt:lpstr>10 Developmental Foundations of Learning</vt:lpstr>
      <vt:lpstr>10 Developmental Foundations of Learning</vt:lpstr>
      <vt:lpstr>10 Developmental Foundations of Learning</vt:lpstr>
      <vt:lpstr>10 Developmental Foundations of Learning</vt:lpstr>
      <vt:lpstr>How to get administrators and classroom teachers on board-</vt:lpstr>
      <vt:lpstr>What do we do?</vt:lpstr>
      <vt:lpstr>Let’s MOVE!</vt:lpstr>
      <vt:lpstr>Math RTI</vt:lpstr>
      <vt:lpstr>Tier 2 Intervention</vt:lpstr>
      <vt:lpstr>Funding</vt:lpstr>
      <vt:lpstr>Funding</vt:lpstr>
      <vt:lpstr>PowerPoint Presentation</vt:lpstr>
      <vt:lpstr>Balancing helps the brain to place words on a page, to read from left to right and to write patterns in sequence. Activities that involve balancing aid the brain in anchoring information and improved memory retrieval.</vt:lpstr>
      <vt:lpstr>These balancing activities can be used for reading or math.</vt:lpstr>
      <vt:lpstr>Balance Beam activities</vt:lpstr>
      <vt:lpstr>Visual Tracking</vt:lpstr>
      <vt:lpstr>Vestibular System</vt:lpstr>
      <vt:lpstr>Crossing the Midline</vt:lpstr>
      <vt:lpstr>Cardio</vt:lpstr>
      <vt:lpstr>Balance and brain connection</vt:lpstr>
    </vt:vector>
  </TitlesOfParts>
  <Company>Rock Hill School District 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Pirate Way Motor Learning Lab</dc:title>
  <dc:creator>Karen Roof</dc:creator>
  <cp:lastModifiedBy>Karen Roof</cp:lastModifiedBy>
  <cp:revision>28</cp:revision>
  <dcterms:created xsi:type="dcterms:W3CDTF">2018-10-15T15:47:55Z</dcterms:created>
  <dcterms:modified xsi:type="dcterms:W3CDTF">2018-11-12T14:25:41Z</dcterms:modified>
</cp:coreProperties>
</file>